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17" r:id="rId3"/>
    <p:sldId id="280" r:id="rId4"/>
    <p:sldId id="257" r:id="rId5"/>
    <p:sldId id="258" r:id="rId6"/>
    <p:sldId id="259" r:id="rId7"/>
    <p:sldId id="260" r:id="rId8"/>
    <p:sldId id="313" r:id="rId9"/>
    <p:sldId id="263" r:id="rId10"/>
    <p:sldId id="261" r:id="rId11"/>
    <p:sldId id="262" r:id="rId12"/>
    <p:sldId id="283" r:id="rId13"/>
    <p:sldId id="282" r:id="rId14"/>
    <p:sldId id="264" r:id="rId15"/>
    <p:sldId id="284" r:id="rId16"/>
    <p:sldId id="285" r:id="rId17"/>
    <p:sldId id="325" r:id="rId18"/>
    <p:sldId id="326" r:id="rId19"/>
    <p:sldId id="268" r:id="rId20"/>
    <p:sldId id="266" r:id="rId21"/>
    <p:sldId id="265" r:id="rId22"/>
    <p:sldId id="320" r:id="rId23"/>
    <p:sldId id="269" r:id="rId24"/>
    <p:sldId id="322" r:id="rId25"/>
    <p:sldId id="321" r:id="rId26"/>
    <p:sldId id="267" r:id="rId27"/>
    <p:sldId id="270" r:id="rId28"/>
    <p:sldId id="271" r:id="rId29"/>
    <p:sldId id="272" r:id="rId30"/>
    <p:sldId id="323" r:id="rId31"/>
    <p:sldId id="279" r:id="rId32"/>
    <p:sldId id="273" r:id="rId33"/>
    <p:sldId id="275" r:id="rId34"/>
    <p:sldId id="274" r:id="rId35"/>
    <p:sldId id="276" r:id="rId36"/>
    <p:sldId id="277" r:id="rId37"/>
    <p:sldId id="278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14" r:id="rId61"/>
    <p:sldId id="315" r:id="rId62"/>
    <p:sldId id="308" r:id="rId63"/>
    <p:sldId id="309" r:id="rId64"/>
    <p:sldId id="310" r:id="rId65"/>
    <p:sldId id="316" r:id="rId66"/>
    <p:sldId id="318" r:id="rId67"/>
    <p:sldId id="319" r:id="rId68"/>
    <p:sldId id="312" r:id="rId69"/>
    <p:sldId id="324" r:id="rId70"/>
    <p:sldId id="311" r:id="rId7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96"/>
    <a:srgbClr val="00B0F0"/>
    <a:srgbClr val="C3FEBE"/>
    <a:srgbClr val="BEFEE0"/>
    <a:srgbClr val="BDFFFA"/>
    <a:srgbClr val="FFFFE7"/>
    <a:srgbClr val="FFFCE7"/>
    <a:srgbClr val="FFFFFF"/>
    <a:srgbClr val="FFFFCC"/>
    <a:srgbClr val="FFF9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C557-0169-4A68-B053-54E37FDD88E1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E8E7-BE99-4E6D-A6CE-0D6AAAB09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2F85CE-13FA-4D24-805B-041DFA9A0345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7F7A2C-12BE-4C8C-9098-998D6EE06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4/13/2010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/>
          <a:p>
            <a:r>
              <a:rPr lang="en-US" smtClean="0"/>
              <a:t>SGF 2010 paper  030  - Larry Hoyle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SGF 2010 paper  030  - Larry Hoyle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E6E5-912E-44D6-B500-529DF55143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sr.ku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1"/>
          </a:xfrm>
        </p:spPr>
        <p:txBody>
          <a:bodyPr>
            <a:normAutofit/>
          </a:bodyPr>
          <a:lstStyle/>
          <a:p>
            <a:r>
              <a:rPr lang="en-US" dirty="0" smtClean="0"/>
              <a:t>Using XML Mapper and Enterprise Guide to Read Data and Metadata from an XML 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2514600"/>
          </a:xfrm>
        </p:spPr>
        <p:txBody>
          <a:bodyPr/>
          <a:lstStyle/>
          <a:p>
            <a:r>
              <a:rPr lang="en-US" dirty="0" smtClean="0"/>
              <a:t>Larry Hoyle, Inst. For Policy &amp; Social Research</a:t>
            </a:r>
          </a:p>
          <a:p>
            <a:r>
              <a:rPr lang="en-US" dirty="0" smtClean="0"/>
              <a:t>University of Kansas</a:t>
            </a:r>
          </a:p>
          <a:p>
            <a:r>
              <a:rPr lang="en-US" dirty="0" smtClean="0"/>
              <a:t>Paper 030-2010</a:t>
            </a:r>
          </a:p>
          <a:p>
            <a:r>
              <a:rPr lang="en-US" dirty="0" smtClean="0"/>
              <a:t>SAS Global Forum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Element and Attribute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Can be more verbose</a:t>
            </a:r>
          </a:p>
          <a:p>
            <a:pPr lvl="1"/>
            <a:r>
              <a:rPr lang="en-US" dirty="0" smtClean="0"/>
              <a:t>Less human readable</a:t>
            </a:r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More machine actionable</a:t>
            </a:r>
          </a:p>
          <a:p>
            <a:pPr lvl="1"/>
            <a:r>
              <a:rPr lang="en-US" dirty="0" smtClean="0"/>
              <a:t>Structured metadata with the data</a:t>
            </a:r>
          </a:p>
          <a:p>
            <a:pPr lvl="1"/>
            <a:r>
              <a:rPr lang="en-US" dirty="0" smtClean="0"/>
              <a:t>In our case – we can make a SAS XML Map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Hierarchy, One to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768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7000" dirty="0"/>
              <a:t>&lt;</a:t>
            </a:r>
            <a:r>
              <a:rPr lang="en-US" sz="7000" dirty="0" err="1"/>
              <a:t>value_labels</a:t>
            </a:r>
            <a:r>
              <a:rPr lang="en-US" sz="7000" dirty="0"/>
              <a:t>&gt;</a:t>
            </a:r>
          </a:p>
          <a:p>
            <a:pPr>
              <a:buNone/>
            </a:pPr>
            <a:r>
              <a:rPr lang="en-US" sz="7000" dirty="0"/>
              <a:t>&lt;</a:t>
            </a:r>
            <a:r>
              <a:rPr lang="en-US" sz="7000" dirty="0" err="1"/>
              <a:t>vallab</a:t>
            </a:r>
            <a:r>
              <a:rPr lang="en-US" sz="7000" dirty="0"/>
              <a:t> name='</a:t>
            </a:r>
            <a:r>
              <a:rPr lang="en-US" sz="7000" dirty="0" err="1"/>
              <a:t>SeasonFR</a:t>
            </a:r>
            <a:r>
              <a:rPr lang="en-US" sz="7000" dirty="0"/>
              <a:t>'&gt;</a:t>
            </a:r>
          </a:p>
          <a:p>
            <a:pPr>
              <a:buNone/>
            </a:pPr>
            <a:r>
              <a:rPr lang="en-US" sz="2800" dirty="0"/>
              <a:t>&lt;label value='1'&gt;Hiver&lt;/label&gt;</a:t>
            </a:r>
          </a:p>
          <a:p>
            <a:pPr>
              <a:buNone/>
            </a:pPr>
            <a:r>
              <a:rPr lang="en-US" sz="2800" dirty="0"/>
              <a:t>&lt;label value='2'&gt;</a:t>
            </a:r>
            <a:r>
              <a:rPr lang="en-US" sz="2800" dirty="0" err="1"/>
              <a:t>Printemps</a:t>
            </a:r>
            <a:r>
              <a:rPr lang="en-US" sz="2800" dirty="0"/>
              <a:t>&lt;/label&gt;</a:t>
            </a:r>
          </a:p>
          <a:p>
            <a:pPr>
              <a:buNone/>
            </a:pPr>
            <a:r>
              <a:rPr lang="en-US" sz="2800" dirty="0"/>
              <a:t>&lt;label value='3'&gt;</a:t>
            </a:r>
            <a:r>
              <a:rPr lang="en-US" sz="2800" dirty="0" err="1"/>
              <a:t>Ete</a:t>
            </a:r>
            <a:r>
              <a:rPr lang="en-US" sz="2800" dirty="0"/>
              <a:t>&lt;/label&gt;</a:t>
            </a:r>
          </a:p>
          <a:p>
            <a:pPr>
              <a:buNone/>
            </a:pPr>
            <a:r>
              <a:rPr lang="en-US" sz="2800" dirty="0"/>
              <a:t>&lt;label value='4'&gt;</a:t>
            </a:r>
            <a:r>
              <a:rPr lang="en-US" sz="2800" dirty="0" err="1"/>
              <a:t>Automne</a:t>
            </a:r>
            <a:r>
              <a:rPr lang="en-US" sz="2800" dirty="0"/>
              <a:t>&lt;/label&gt;</a:t>
            </a:r>
          </a:p>
          <a:p>
            <a:pPr>
              <a:buNone/>
            </a:pPr>
            <a:r>
              <a:rPr lang="en-US" sz="2800" dirty="0"/>
              <a:t>&lt;/</a:t>
            </a:r>
            <a:r>
              <a:rPr lang="en-US" sz="2800" dirty="0" err="1"/>
              <a:t>vallab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7000" dirty="0"/>
              <a:t>&lt;</a:t>
            </a:r>
            <a:r>
              <a:rPr lang="en-US" sz="7000" dirty="0" err="1"/>
              <a:t>vallab</a:t>
            </a:r>
            <a:r>
              <a:rPr lang="en-US" sz="7000" dirty="0"/>
              <a:t> name='Season'&gt;</a:t>
            </a:r>
          </a:p>
          <a:p>
            <a:pPr>
              <a:buNone/>
            </a:pPr>
            <a:r>
              <a:rPr lang="en-US" sz="2800" dirty="0"/>
              <a:t>&lt;label value='1'&gt;Winter&lt;/label&gt;</a:t>
            </a:r>
          </a:p>
          <a:p>
            <a:pPr>
              <a:buNone/>
            </a:pPr>
            <a:r>
              <a:rPr lang="en-US" sz="2800" dirty="0"/>
              <a:t>&lt;label value='2'&gt;Spring&lt;/label&gt;</a:t>
            </a:r>
          </a:p>
          <a:p>
            <a:pPr>
              <a:buNone/>
            </a:pPr>
            <a:r>
              <a:rPr lang="en-US" sz="2800" dirty="0"/>
              <a:t>&lt;label value='3'&gt;Summer&lt;/label&gt;</a:t>
            </a:r>
          </a:p>
          <a:p>
            <a:pPr>
              <a:buNone/>
            </a:pPr>
            <a:r>
              <a:rPr lang="en-US" sz="2800" dirty="0"/>
              <a:t>&lt;label value='4'&gt;Fall&lt;/label&gt;</a:t>
            </a:r>
          </a:p>
          <a:p>
            <a:pPr>
              <a:buNone/>
            </a:pPr>
            <a:r>
              <a:rPr lang="en-US" sz="2800" dirty="0"/>
              <a:t>&lt;/</a:t>
            </a:r>
            <a:r>
              <a:rPr lang="en-US" sz="2800" dirty="0" err="1"/>
              <a:t>vallab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6700" dirty="0"/>
              <a:t>&lt;</a:t>
            </a:r>
            <a:r>
              <a:rPr lang="en-US" sz="6700" dirty="0" err="1"/>
              <a:t>vallab</a:t>
            </a:r>
            <a:r>
              <a:rPr lang="en-US" sz="6700" dirty="0"/>
              <a:t> name='</a:t>
            </a:r>
            <a:r>
              <a:rPr lang="en-US" sz="6700" dirty="0" err="1"/>
              <a:t>OnJansen</a:t>
            </a:r>
            <a:r>
              <a:rPr lang="en-US" sz="6700" dirty="0"/>
              <a:t>'&gt;</a:t>
            </a:r>
          </a:p>
          <a:p>
            <a:pPr>
              <a:buNone/>
            </a:pPr>
            <a:r>
              <a:rPr lang="en-US" sz="2800" dirty="0"/>
              <a:t>&lt;label value='0'&gt;None&lt;/label&gt;</a:t>
            </a:r>
          </a:p>
          <a:p>
            <a:pPr>
              <a:buNone/>
            </a:pPr>
            <a:r>
              <a:rPr lang="en-US" sz="2800" dirty="0"/>
              <a:t>&lt;label value='1'&gt;Partial&lt;/label&gt;</a:t>
            </a:r>
          </a:p>
          <a:p>
            <a:pPr>
              <a:buNone/>
            </a:pPr>
            <a:r>
              <a:rPr lang="en-US" sz="2800" dirty="0"/>
              <a:t>&lt;label value='2'&gt;Complete&lt;/label&gt;</a:t>
            </a:r>
          </a:p>
          <a:p>
            <a:pPr>
              <a:buNone/>
            </a:pPr>
            <a:r>
              <a:rPr lang="en-US" sz="2800" dirty="0"/>
              <a:t>&lt;/</a:t>
            </a:r>
            <a:r>
              <a:rPr lang="en-US" sz="2800" dirty="0" err="1"/>
              <a:t>vallab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6700" dirty="0"/>
              <a:t>&lt;/</a:t>
            </a:r>
            <a:r>
              <a:rPr lang="en-US" sz="6700" dirty="0" err="1"/>
              <a:t>value_labels</a:t>
            </a:r>
            <a:r>
              <a:rPr lang="en-US" sz="6700" dirty="0"/>
              <a:t>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838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One </a:t>
            </a:r>
            <a:r>
              <a:rPr lang="en-US" sz="2800" dirty="0" err="1" smtClean="0">
                <a:solidFill>
                  <a:srgbClr val="00A096"/>
                </a:solidFill>
              </a:rPr>
              <a:t>value_labels</a:t>
            </a:r>
            <a:endParaRPr lang="en-US" sz="2800" dirty="0">
              <a:solidFill>
                <a:srgbClr val="00A0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819400" y="1144588"/>
            <a:ext cx="3276600" cy="379412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3124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A096"/>
                </a:solidFill>
              </a:rPr>
              <a:t>Many </a:t>
            </a:r>
            <a:r>
              <a:rPr lang="en-US" sz="3200" dirty="0" err="1" smtClean="0">
                <a:solidFill>
                  <a:srgbClr val="00A096"/>
                </a:solidFill>
              </a:rPr>
              <a:t>vallab</a:t>
            </a:r>
            <a:r>
              <a:rPr lang="en-US" sz="3200" dirty="0" smtClean="0">
                <a:solidFill>
                  <a:srgbClr val="00A096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A096"/>
                </a:solidFill>
              </a:rPr>
              <a:t>(variable number)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>
            <a:off x="4724400" y="1981200"/>
            <a:ext cx="1371600" cy="1650832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>
            <a:off x="4343400" y="3505200"/>
            <a:ext cx="1752600" cy="126832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4724400" y="3632032"/>
            <a:ext cx="1371600" cy="1397168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XMLMap</a:t>
            </a:r>
            <a:r>
              <a:rPr lang="en-US" dirty="0" smtClean="0"/>
              <a:t> – Hierarchy, One to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7818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900" dirty="0"/>
              <a:t>&lt;</a:t>
            </a:r>
            <a:r>
              <a:rPr lang="en-US" sz="5900" dirty="0" err="1"/>
              <a:t>value_labels</a:t>
            </a:r>
            <a:r>
              <a:rPr lang="en-US" sz="5900" dirty="0"/>
              <a:t>&gt;</a:t>
            </a:r>
          </a:p>
          <a:p>
            <a:pPr>
              <a:buNone/>
            </a:pPr>
            <a:r>
              <a:rPr lang="en-US" sz="11200" dirty="0"/>
              <a:t>&lt;</a:t>
            </a:r>
            <a:r>
              <a:rPr lang="en-US" sz="11200" dirty="0" err="1"/>
              <a:t>vallab</a:t>
            </a:r>
            <a:r>
              <a:rPr lang="en-US" sz="11200" dirty="0"/>
              <a:t> name='</a:t>
            </a:r>
            <a:r>
              <a:rPr lang="en-US" sz="11200" dirty="0" err="1"/>
              <a:t>SeasonFR</a:t>
            </a:r>
            <a:r>
              <a:rPr lang="en-US" sz="11200" dirty="0"/>
              <a:t>'&gt;</a:t>
            </a:r>
          </a:p>
          <a:p>
            <a:pPr>
              <a:buNone/>
            </a:pPr>
            <a:r>
              <a:rPr lang="en-US" sz="12800" dirty="0"/>
              <a:t>&lt;label value='1'&gt;Hiver&lt;/label&gt;</a:t>
            </a:r>
          </a:p>
          <a:p>
            <a:pPr>
              <a:buNone/>
            </a:pPr>
            <a:r>
              <a:rPr lang="en-US" sz="12800" dirty="0"/>
              <a:t>&lt;label value='2'&gt;</a:t>
            </a:r>
            <a:r>
              <a:rPr lang="en-US" sz="12800" dirty="0" err="1"/>
              <a:t>Printemps</a:t>
            </a:r>
            <a:r>
              <a:rPr lang="en-US" sz="12800" dirty="0"/>
              <a:t>&lt;/label&gt;</a:t>
            </a:r>
          </a:p>
          <a:p>
            <a:pPr>
              <a:buNone/>
            </a:pPr>
            <a:r>
              <a:rPr lang="en-US" sz="12800" dirty="0"/>
              <a:t>&lt;label value='3'&gt;</a:t>
            </a:r>
            <a:r>
              <a:rPr lang="en-US" sz="12800" dirty="0" err="1"/>
              <a:t>Ete</a:t>
            </a:r>
            <a:r>
              <a:rPr lang="en-US" sz="12800" dirty="0"/>
              <a:t>&lt;/label&gt;</a:t>
            </a:r>
          </a:p>
          <a:p>
            <a:pPr>
              <a:buNone/>
            </a:pPr>
            <a:r>
              <a:rPr lang="en-US" sz="12800" dirty="0"/>
              <a:t>&lt;label value='4'&gt;</a:t>
            </a:r>
            <a:r>
              <a:rPr lang="en-US" sz="12800" dirty="0" err="1"/>
              <a:t>Automne</a:t>
            </a:r>
            <a:r>
              <a:rPr lang="en-US" sz="12800" dirty="0"/>
              <a:t>&lt;/label&gt;</a:t>
            </a:r>
          </a:p>
          <a:p>
            <a:pPr>
              <a:buNone/>
            </a:pPr>
            <a:r>
              <a:rPr lang="en-US" sz="9600" dirty="0"/>
              <a:t>&lt;/</a:t>
            </a:r>
            <a:r>
              <a:rPr lang="en-US" sz="9600" dirty="0" err="1"/>
              <a:t>vallab</a:t>
            </a:r>
            <a:r>
              <a:rPr lang="en-US" sz="9600" dirty="0"/>
              <a:t>&gt;</a:t>
            </a:r>
          </a:p>
          <a:p>
            <a:pPr>
              <a:buNone/>
            </a:pPr>
            <a:r>
              <a:rPr lang="en-US" sz="7000" dirty="0"/>
              <a:t>&lt;</a:t>
            </a:r>
            <a:r>
              <a:rPr lang="en-US" sz="7000" dirty="0" err="1"/>
              <a:t>vallab</a:t>
            </a:r>
            <a:r>
              <a:rPr lang="en-US" sz="7000" dirty="0"/>
              <a:t> name='Season'&gt;</a:t>
            </a:r>
          </a:p>
          <a:p>
            <a:pPr>
              <a:buNone/>
            </a:pPr>
            <a:r>
              <a:rPr lang="en-US" dirty="0"/>
              <a:t>&lt;label value='1'&gt;Winter&lt;/label&gt;</a:t>
            </a:r>
          </a:p>
          <a:p>
            <a:pPr>
              <a:buNone/>
            </a:pPr>
            <a:r>
              <a:rPr lang="en-US" dirty="0"/>
              <a:t>&lt;label value='2'&gt;Spring&lt;/label&gt;</a:t>
            </a:r>
          </a:p>
          <a:p>
            <a:pPr>
              <a:buNone/>
            </a:pPr>
            <a:r>
              <a:rPr lang="en-US" dirty="0"/>
              <a:t>&lt;label value='3'&gt;Summer&lt;/label&gt;</a:t>
            </a:r>
          </a:p>
          <a:p>
            <a:pPr>
              <a:buNone/>
            </a:pPr>
            <a:r>
              <a:rPr lang="en-US" dirty="0"/>
              <a:t>&lt;label value='4'&gt;Fall&lt;/label&gt;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vallab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&lt;</a:t>
            </a:r>
            <a:r>
              <a:rPr lang="en-US" dirty="0" err="1"/>
              <a:t>vallab</a:t>
            </a:r>
            <a:r>
              <a:rPr lang="en-US" dirty="0"/>
              <a:t> name='</a:t>
            </a:r>
            <a:r>
              <a:rPr lang="en-US" dirty="0" err="1"/>
              <a:t>OnJansen</a:t>
            </a:r>
            <a:r>
              <a:rPr lang="en-US" dirty="0"/>
              <a:t>'&gt;</a:t>
            </a:r>
          </a:p>
          <a:p>
            <a:pPr>
              <a:buNone/>
            </a:pPr>
            <a:r>
              <a:rPr lang="en-US" dirty="0"/>
              <a:t>&lt;label value='0'&gt;None&lt;/label&gt;</a:t>
            </a:r>
          </a:p>
          <a:p>
            <a:pPr>
              <a:buNone/>
            </a:pPr>
            <a:r>
              <a:rPr lang="en-US" dirty="0"/>
              <a:t>&lt;label value='1'&gt;Partial&lt;/label&gt;</a:t>
            </a:r>
          </a:p>
          <a:p>
            <a:pPr>
              <a:buNone/>
            </a:pPr>
            <a:r>
              <a:rPr lang="en-US" dirty="0"/>
              <a:t>&lt;label value='2'&gt;Complete&lt;/label&gt;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vallab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value_labels</a:t>
            </a:r>
            <a:r>
              <a:rPr lang="en-US" dirty="0"/>
              <a:t>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838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For each </a:t>
            </a:r>
            <a:r>
              <a:rPr lang="en-US" sz="2800" dirty="0" err="1" smtClean="0">
                <a:solidFill>
                  <a:srgbClr val="00A096"/>
                </a:solidFill>
              </a:rPr>
              <a:t>vallab</a:t>
            </a:r>
            <a:endParaRPr lang="en-US" sz="2800" dirty="0">
              <a:solidFill>
                <a:srgbClr val="00A0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114800" y="1144588"/>
            <a:ext cx="1981200" cy="608012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19812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Many label elements</a:t>
            </a:r>
          </a:p>
          <a:p>
            <a:r>
              <a:rPr lang="en-US" sz="2800" dirty="0" smtClean="0">
                <a:solidFill>
                  <a:srgbClr val="00A096"/>
                </a:solidFill>
              </a:rPr>
              <a:t>(variable number)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>
            <a:off x="5257800" y="2209801"/>
            <a:ext cx="1600200" cy="679341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>
            <a:off x="6096000" y="2743201"/>
            <a:ext cx="762000" cy="145941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5105400" y="2889140"/>
            <a:ext cx="1752600" cy="311259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rot="10800000" flipV="1">
            <a:off x="6019800" y="2889140"/>
            <a:ext cx="838200" cy="844659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XMLMap</a:t>
            </a:r>
            <a:r>
              <a:rPr lang="en-US" dirty="0" smtClean="0"/>
              <a:t> – Hierarchy to Relational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3886200" cy="5105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900" dirty="0"/>
              <a:t>&lt;</a:t>
            </a:r>
            <a:r>
              <a:rPr lang="en-US" sz="5900" dirty="0" err="1"/>
              <a:t>value_labels</a:t>
            </a:r>
            <a:r>
              <a:rPr lang="en-US" sz="5900" dirty="0"/>
              <a:t>&gt;</a:t>
            </a:r>
          </a:p>
          <a:p>
            <a:pPr>
              <a:buNone/>
            </a:pPr>
            <a:r>
              <a:rPr lang="en-US" sz="5900" dirty="0"/>
              <a:t>&lt;</a:t>
            </a:r>
            <a:r>
              <a:rPr lang="en-US" sz="5900" dirty="0" err="1"/>
              <a:t>vallab</a:t>
            </a:r>
            <a:r>
              <a:rPr lang="en-US" sz="5900" dirty="0"/>
              <a:t> name='</a:t>
            </a:r>
            <a:r>
              <a:rPr lang="en-US" sz="5900" dirty="0" err="1"/>
              <a:t>SeasonFR</a:t>
            </a:r>
            <a:r>
              <a:rPr lang="en-US" sz="5900" dirty="0"/>
              <a:t>'&gt;</a:t>
            </a:r>
          </a:p>
          <a:p>
            <a:pPr>
              <a:buNone/>
            </a:pPr>
            <a:r>
              <a:rPr lang="en-US" sz="5000" dirty="0"/>
              <a:t>&lt;label value='1'&gt;Hiver&lt;/label&gt;</a:t>
            </a:r>
          </a:p>
          <a:p>
            <a:pPr>
              <a:buNone/>
            </a:pPr>
            <a:r>
              <a:rPr lang="en-US" dirty="0"/>
              <a:t>&lt;label value='2'&gt;</a:t>
            </a:r>
            <a:r>
              <a:rPr lang="en-US" dirty="0" err="1"/>
              <a:t>Printemps</a:t>
            </a:r>
            <a:r>
              <a:rPr lang="en-US" dirty="0"/>
              <a:t>&lt;/label&gt;</a:t>
            </a:r>
          </a:p>
          <a:p>
            <a:pPr>
              <a:buNone/>
            </a:pPr>
            <a:r>
              <a:rPr lang="en-US" dirty="0"/>
              <a:t>&lt;label value='3'&gt;</a:t>
            </a:r>
            <a:r>
              <a:rPr lang="en-US" dirty="0" err="1"/>
              <a:t>Ete</a:t>
            </a:r>
            <a:r>
              <a:rPr lang="en-US" dirty="0"/>
              <a:t>&lt;/label&gt;</a:t>
            </a:r>
          </a:p>
          <a:p>
            <a:pPr>
              <a:buNone/>
            </a:pPr>
            <a:r>
              <a:rPr lang="en-US" dirty="0"/>
              <a:t>&lt;label value='4'&gt;</a:t>
            </a:r>
            <a:r>
              <a:rPr lang="en-US" dirty="0" err="1"/>
              <a:t>Automne</a:t>
            </a:r>
            <a:r>
              <a:rPr lang="en-US" dirty="0"/>
              <a:t>&lt;/label&gt;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vallab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sz="7000" dirty="0"/>
              <a:t>&lt;</a:t>
            </a:r>
            <a:r>
              <a:rPr lang="en-US" sz="7000" dirty="0" err="1"/>
              <a:t>vallab</a:t>
            </a:r>
            <a:r>
              <a:rPr lang="en-US" sz="7000" dirty="0"/>
              <a:t> name='Season'&gt;</a:t>
            </a:r>
          </a:p>
          <a:p>
            <a:pPr>
              <a:buNone/>
            </a:pPr>
            <a:r>
              <a:rPr lang="en-US" dirty="0"/>
              <a:t>&lt;label value='1'&gt;Winter&lt;/label&gt;</a:t>
            </a:r>
          </a:p>
          <a:p>
            <a:pPr>
              <a:buNone/>
            </a:pPr>
            <a:r>
              <a:rPr lang="en-US" dirty="0"/>
              <a:t>&lt;label value='2'&gt;Spring&lt;/label&gt;</a:t>
            </a:r>
          </a:p>
          <a:p>
            <a:pPr>
              <a:buNone/>
            </a:pPr>
            <a:r>
              <a:rPr lang="en-US" dirty="0"/>
              <a:t>&lt;label value='3'&gt;Summer&lt;/label&gt;</a:t>
            </a:r>
          </a:p>
          <a:p>
            <a:pPr>
              <a:buNone/>
            </a:pPr>
            <a:r>
              <a:rPr lang="en-US" dirty="0"/>
              <a:t>&lt;label value='4'&gt;Fall&lt;/label&gt;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vallab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sz="6000" dirty="0"/>
              <a:t>&lt;</a:t>
            </a:r>
            <a:r>
              <a:rPr lang="en-US" sz="6000" dirty="0" err="1"/>
              <a:t>vallab</a:t>
            </a:r>
            <a:r>
              <a:rPr lang="en-US" sz="6000" dirty="0"/>
              <a:t> name='</a:t>
            </a:r>
            <a:r>
              <a:rPr lang="en-US" sz="6000" dirty="0" err="1"/>
              <a:t>OnJansen</a:t>
            </a:r>
            <a:r>
              <a:rPr lang="en-US" sz="6000" dirty="0"/>
              <a:t>'&gt;</a:t>
            </a:r>
          </a:p>
          <a:p>
            <a:pPr>
              <a:buNone/>
            </a:pPr>
            <a:r>
              <a:rPr lang="en-US" dirty="0"/>
              <a:t>&lt;label value='0'&gt;None&lt;/label&gt;</a:t>
            </a:r>
          </a:p>
          <a:p>
            <a:pPr>
              <a:buNone/>
            </a:pPr>
            <a:r>
              <a:rPr lang="en-US" dirty="0"/>
              <a:t>&lt;label value='1'&gt;Partial&lt;/label&gt;</a:t>
            </a:r>
          </a:p>
          <a:p>
            <a:pPr>
              <a:buNone/>
            </a:pPr>
            <a:r>
              <a:rPr lang="en-US" dirty="0"/>
              <a:t>&lt;label value='2'&gt;Complete&lt;/label&gt;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vallab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value_labels</a:t>
            </a:r>
            <a:r>
              <a:rPr lang="en-US" dirty="0"/>
              <a:t>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52800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486400" y="2057400"/>
            <a:ext cx="1752600" cy="1295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685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A096"/>
                </a:solidFill>
              </a:rPr>
              <a:t>vallab</a:t>
            </a:r>
            <a:r>
              <a:rPr lang="en-US" sz="2800" dirty="0" smtClean="0">
                <a:solidFill>
                  <a:srgbClr val="00A096"/>
                </a:solidFill>
              </a:rPr>
              <a:t> table</a:t>
            </a:r>
            <a:endParaRPr lang="en-US" sz="2800" dirty="0">
              <a:solidFill>
                <a:srgbClr val="00A0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819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label table</a:t>
            </a:r>
            <a:endParaRPr lang="en-US" sz="2800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XMLMap</a:t>
            </a:r>
            <a:r>
              <a:rPr lang="en-US" b="1" dirty="0" smtClean="0"/>
              <a:t> File</a:t>
            </a:r>
            <a:r>
              <a:rPr lang="en-US" dirty="0" smtClean="0"/>
              <a:t> – From Hierarchy to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971800" cy="10668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value_labels</a:t>
            </a:r>
            <a:r>
              <a:rPr lang="en-US" sz="2000" dirty="0"/>
              <a:t>&gt;</a:t>
            </a:r>
          </a:p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vallab</a:t>
            </a:r>
            <a:r>
              <a:rPr lang="en-US" sz="2000" dirty="0"/>
              <a:t> name='</a:t>
            </a:r>
            <a:r>
              <a:rPr lang="en-US" sz="2000" dirty="0" err="1"/>
              <a:t>SeasonFR</a:t>
            </a:r>
            <a:r>
              <a:rPr lang="en-US" sz="2000" dirty="0" smtClean="0"/>
              <a:t>'&gt;</a:t>
            </a:r>
          </a:p>
          <a:p>
            <a:pPr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2971800"/>
            <a:ext cx="8763000" cy="3447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&lt;TABLE name="</a:t>
            </a:r>
            <a:r>
              <a:rPr lang="en-US" dirty="0" err="1" smtClean="0"/>
              <a:t>vallab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        &lt;TABLE-DESCRIPTION&gt;</a:t>
            </a:r>
            <a:r>
              <a:rPr lang="en-US" dirty="0" err="1" smtClean="0"/>
              <a:t>vallab</a:t>
            </a:r>
            <a:r>
              <a:rPr lang="en-US" dirty="0" smtClean="0"/>
              <a:t>&lt;/TABLE-DESCRIPTION&gt;</a:t>
            </a:r>
          </a:p>
          <a:p>
            <a:r>
              <a:rPr lang="en-US" dirty="0" smtClean="0"/>
              <a:t>        &lt;TABLE-PATH syntax="</a:t>
            </a:r>
            <a:r>
              <a:rPr lang="en-US" dirty="0" err="1" smtClean="0"/>
              <a:t>XPath</a:t>
            </a:r>
            <a:r>
              <a:rPr lang="en-US" dirty="0" smtClean="0"/>
              <a:t>"&gt;</a:t>
            </a:r>
            <a:r>
              <a:rPr lang="en-US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err="1" smtClean="0">
                <a:solidFill>
                  <a:srgbClr val="00B0F0"/>
                </a:solidFill>
              </a:rPr>
              <a:t>dta</a:t>
            </a:r>
            <a:r>
              <a:rPr lang="en-US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err="1" smtClean="0">
                <a:solidFill>
                  <a:srgbClr val="00B0F0"/>
                </a:solidFill>
              </a:rPr>
              <a:t>value_labels</a:t>
            </a:r>
            <a:r>
              <a:rPr lang="en-US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err="1" smtClean="0">
                <a:solidFill>
                  <a:srgbClr val="00B0F0"/>
                </a:solidFill>
              </a:rPr>
              <a:t>vallab</a:t>
            </a:r>
            <a:r>
              <a:rPr lang="en-US" dirty="0" smtClean="0"/>
              <a:t>&lt;/TABLE-PATH&gt;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        &lt;COLUMN name="name"&gt;</a:t>
            </a:r>
          </a:p>
          <a:p>
            <a:r>
              <a:rPr lang="en-US" dirty="0" smtClean="0"/>
              <a:t>            &lt;PATH syntax="</a:t>
            </a:r>
            <a:r>
              <a:rPr lang="en-US" dirty="0" err="1" smtClean="0"/>
              <a:t>XPath</a:t>
            </a:r>
            <a:r>
              <a:rPr lang="en-US" dirty="0" smtClean="0"/>
              <a:t>"&gt;</a:t>
            </a:r>
            <a:r>
              <a:rPr lang="en-US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err="1" smtClean="0">
                <a:solidFill>
                  <a:srgbClr val="00B0F0"/>
                </a:solidFill>
              </a:rPr>
              <a:t>dta</a:t>
            </a:r>
            <a:r>
              <a:rPr lang="en-US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err="1" smtClean="0">
                <a:solidFill>
                  <a:srgbClr val="00B0F0"/>
                </a:solidFill>
              </a:rPr>
              <a:t>value_labels</a:t>
            </a:r>
            <a:r>
              <a:rPr lang="en-US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err="1" smtClean="0">
                <a:solidFill>
                  <a:srgbClr val="00B0F0"/>
                </a:solidFill>
              </a:rPr>
              <a:t>vallab</a:t>
            </a:r>
            <a:r>
              <a:rPr lang="en-US" sz="2800" dirty="0" smtClean="0">
                <a:solidFill>
                  <a:srgbClr val="00B0F0"/>
                </a:solidFill>
              </a:rPr>
              <a:t>/@name</a:t>
            </a:r>
            <a:r>
              <a:rPr lang="en-US" dirty="0" smtClean="0"/>
              <a:t>&lt;/PATH&gt;</a:t>
            </a:r>
          </a:p>
          <a:p>
            <a:r>
              <a:rPr lang="en-US" dirty="0" smtClean="0"/>
              <a:t>            &lt;TYPE&gt;character&lt;/TYPE&gt;</a:t>
            </a:r>
          </a:p>
          <a:p>
            <a:r>
              <a:rPr lang="en-US" dirty="0" smtClean="0"/>
              <a:t>            &lt;DATATYPE&gt;string&lt;/DATATYPE&gt;</a:t>
            </a:r>
          </a:p>
          <a:p>
            <a:r>
              <a:rPr lang="en-US" dirty="0" smtClean="0"/>
              <a:t>            &lt;LENGTH&gt;8&lt;/LENGTH&gt;</a:t>
            </a:r>
          </a:p>
          <a:p>
            <a:r>
              <a:rPr lang="en-US" dirty="0" smtClean="0"/>
              <a:t>        &lt;/COLUMN&gt;</a:t>
            </a:r>
          </a:p>
          <a:p>
            <a:r>
              <a:rPr lang="en-US" dirty="0" smtClean="0"/>
              <a:t>    &lt;/TABLE&gt;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1828800"/>
            <a:ext cx="8382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FROM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TO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362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A096"/>
                </a:solidFill>
              </a:rPr>
              <a:t>XMLMap</a:t>
            </a:r>
            <a:endParaRPr lang="en-US" sz="3200" b="1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XMLMap</a:t>
            </a:r>
            <a:r>
              <a:rPr lang="en-US" b="1" dirty="0" smtClean="0"/>
              <a:t> File</a:t>
            </a:r>
            <a:r>
              <a:rPr lang="en-US" dirty="0" smtClean="0"/>
              <a:t> –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971800" cy="10668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value_labels</a:t>
            </a:r>
            <a:r>
              <a:rPr lang="en-US" sz="2000" dirty="0"/>
              <a:t>&gt;</a:t>
            </a:r>
          </a:p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vallab</a:t>
            </a:r>
            <a:r>
              <a:rPr lang="en-US" sz="2000" dirty="0"/>
              <a:t> name='</a:t>
            </a:r>
            <a:r>
              <a:rPr lang="en-US" sz="2000" dirty="0" err="1"/>
              <a:t>SeasonFR</a:t>
            </a:r>
            <a:r>
              <a:rPr lang="en-US" sz="2000" dirty="0" smtClean="0"/>
              <a:t>'&gt;</a:t>
            </a:r>
          </a:p>
          <a:p>
            <a:pPr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267200"/>
            <a:ext cx="9144000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&lt;TABLE name="</a:t>
            </a:r>
            <a:r>
              <a:rPr lang="en-US" sz="2400" dirty="0" err="1" smtClean="0"/>
              <a:t>vallab</a:t>
            </a:r>
            <a:r>
              <a:rPr lang="en-US" sz="2400" dirty="0" smtClean="0"/>
              <a:t>"&gt;</a:t>
            </a:r>
          </a:p>
          <a:p>
            <a:r>
              <a:rPr lang="en-US" sz="2400" dirty="0" smtClean="0"/>
              <a:t>  &lt;TABLE-DESCRIPTION&gt;</a:t>
            </a:r>
            <a:r>
              <a:rPr lang="en-US" sz="2400" dirty="0" err="1" smtClean="0"/>
              <a:t>vallab</a:t>
            </a:r>
            <a:r>
              <a:rPr lang="en-US" sz="2400" dirty="0" smtClean="0"/>
              <a:t>&lt;/TABLE-DESCRIPTION&gt;</a:t>
            </a:r>
          </a:p>
          <a:p>
            <a:r>
              <a:rPr lang="en-US" sz="2400" dirty="0" smtClean="0"/>
              <a:t>  &lt;TABLE-PATH syntax="</a:t>
            </a:r>
            <a:r>
              <a:rPr lang="en-US" sz="2400" dirty="0" err="1" smtClean="0"/>
              <a:t>XPath</a:t>
            </a:r>
            <a:r>
              <a:rPr lang="en-US" sz="2400" dirty="0" smtClean="0"/>
              <a:t>"&gt;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dta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value_labels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vallab</a:t>
            </a:r>
            <a:r>
              <a:rPr lang="en-US" dirty="0" smtClean="0"/>
              <a:t>&lt;/TABLE-PATH&gt;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1828800"/>
            <a:ext cx="8382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FROM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TO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A096"/>
                </a:solidFill>
              </a:rPr>
              <a:t>XMLMap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3352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What Element Denotes ROWS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85800" y="1905000"/>
            <a:ext cx="2209800" cy="1676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477000" y="4419600"/>
            <a:ext cx="11430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5486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Described by an “</a:t>
            </a:r>
            <a:r>
              <a:rPr lang="en-US" sz="3600" b="1" dirty="0" smtClean="0">
                <a:solidFill>
                  <a:srgbClr val="00A096"/>
                </a:solidFill>
              </a:rPr>
              <a:t>XPATH”</a:t>
            </a:r>
            <a:endParaRPr lang="en-US" sz="3600" b="1" dirty="0">
              <a:solidFill>
                <a:srgbClr val="00A09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524000"/>
            <a:ext cx="838200" cy="4572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29400" y="5105400"/>
            <a:ext cx="1143000" cy="3810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XMLMap</a:t>
            </a:r>
            <a:r>
              <a:rPr lang="en-US" b="1" dirty="0" smtClean="0"/>
              <a:t> File</a:t>
            </a:r>
            <a:r>
              <a:rPr lang="en-US" dirty="0" smtClean="0"/>
              <a:t> –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971800" cy="10668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value_labels</a:t>
            </a:r>
            <a:r>
              <a:rPr lang="en-US" sz="2000" dirty="0"/>
              <a:t>&gt;</a:t>
            </a:r>
          </a:p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vallab</a:t>
            </a:r>
            <a:r>
              <a:rPr lang="en-US" sz="2000" dirty="0"/>
              <a:t> name='</a:t>
            </a:r>
            <a:r>
              <a:rPr lang="en-US" sz="2000" dirty="0" err="1"/>
              <a:t>SeasonFR</a:t>
            </a:r>
            <a:r>
              <a:rPr lang="en-US" sz="2000" dirty="0" smtClean="0"/>
              <a:t>'&gt;</a:t>
            </a:r>
          </a:p>
          <a:p>
            <a:pPr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657600"/>
            <a:ext cx="9144000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&lt;COLUMN name="name"&gt;</a:t>
            </a:r>
          </a:p>
          <a:p>
            <a:r>
              <a:rPr lang="en-US" sz="2400" dirty="0" smtClean="0"/>
              <a:t> &lt;PATH syntax="</a:t>
            </a:r>
            <a:r>
              <a:rPr lang="en-US" sz="2400" dirty="0" err="1" smtClean="0"/>
              <a:t>XPath</a:t>
            </a:r>
            <a:r>
              <a:rPr lang="en-US" sz="2400" dirty="0" smtClean="0"/>
              <a:t>"&gt;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dta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value_labels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vallab</a:t>
            </a:r>
            <a:r>
              <a:rPr lang="en-US" sz="2800" b="1" dirty="0" smtClean="0">
                <a:solidFill>
                  <a:srgbClr val="00B0F0"/>
                </a:solidFill>
              </a:rPr>
              <a:t>/@name</a:t>
            </a:r>
            <a:r>
              <a:rPr lang="en-US" sz="2000" dirty="0" smtClean="0"/>
              <a:t>&lt;/PATH&gt;</a:t>
            </a:r>
          </a:p>
          <a:p>
            <a:r>
              <a:rPr lang="en-US" sz="2400" dirty="0" smtClean="0"/>
              <a:t>    &lt;TYPE&gt;character&lt;/TYPE&gt;</a:t>
            </a:r>
          </a:p>
          <a:p>
            <a:r>
              <a:rPr lang="en-US" sz="2400" dirty="0" smtClean="0"/>
              <a:t>    &lt;DATATYPE&gt;string&lt;/DATATYPE&gt;</a:t>
            </a:r>
          </a:p>
          <a:p>
            <a:r>
              <a:rPr lang="en-US" sz="2400" dirty="0" smtClean="0"/>
              <a:t>    &lt;LENGTH&gt;8&lt;/LENGTH&gt;</a:t>
            </a:r>
          </a:p>
          <a:p>
            <a:r>
              <a:rPr lang="en-US" sz="2400" dirty="0" smtClean="0"/>
              <a:t> </a:t>
            </a:r>
            <a:r>
              <a:rPr lang="en-US" dirty="0" smtClean="0"/>
              <a:t>&lt;/COLUMN&gt;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1828800"/>
            <a:ext cx="8382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FROM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TO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A096"/>
                </a:solidFill>
              </a:rPr>
              <a:t>XMLMap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3048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A096"/>
                </a:solidFill>
              </a:rPr>
              <a:t>Which Elements/Attributes Denote Columns</a:t>
            </a:r>
            <a:endParaRPr lang="en-US" sz="2800" b="1" dirty="0">
              <a:solidFill>
                <a:srgbClr val="00A09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66700" y="2324100"/>
            <a:ext cx="1752600" cy="914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81800" y="3581400"/>
            <a:ext cx="609600" cy="457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5943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Also described by an </a:t>
            </a:r>
            <a:r>
              <a:rPr lang="en-US" sz="3600" b="1" dirty="0" smtClean="0">
                <a:solidFill>
                  <a:srgbClr val="00A096"/>
                </a:solidFill>
              </a:rPr>
              <a:t>XPATH</a:t>
            </a:r>
            <a:endParaRPr lang="en-US" sz="3600" b="1" dirty="0">
              <a:solidFill>
                <a:srgbClr val="00A09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1600200"/>
            <a:ext cx="2057400" cy="3810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81800" y="4114800"/>
            <a:ext cx="1295400" cy="3810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229600" y="1066800"/>
            <a:ext cx="914400" cy="22098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XMLMap</a:t>
            </a:r>
            <a:r>
              <a:rPr lang="en-US" b="1" dirty="0" smtClean="0"/>
              <a:t> File</a:t>
            </a:r>
            <a:r>
              <a:rPr lang="en-US" dirty="0" smtClean="0"/>
              <a:t> – </a:t>
            </a:r>
            <a:r>
              <a:rPr lang="en-US" dirty="0" smtClean="0"/>
              <a:t>Rows Numbered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971800" cy="10668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value_labels</a:t>
            </a:r>
            <a:r>
              <a:rPr lang="en-US" sz="2000" dirty="0"/>
              <a:t>&gt;</a:t>
            </a:r>
          </a:p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vallab</a:t>
            </a:r>
            <a:r>
              <a:rPr lang="en-US" sz="2000" dirty="0"/>
              <a:t> name='</a:t>
            </a:r>
            <a:r>
              <a:rPr lang="en-US" sz="2000" dirty="0" err="1"/>
              <a:t>SeasonFR</a:t>
            </a:r>
            <a:r>
              <a:rPr lang="en-US" sz="2000" dirty="0" smtClean="0"/>
              <a:t>'&gt;</a:t>
            </a:r>
          </a:p>
          <a:p>
            <a:pPr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276600" y="1828800"/>
            <a:ext cx="8382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FROM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TO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34290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Ordinals can be generated to uniquely identify rows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91400" y="1752600"/>
            <a:ext cx="838200" cy="12954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XMLMap</a:t>
            </a:r>
            <a:r>
              <a:rPr lang="en-US" b="1" dirty="0" smtClean="0"/>
              <a:t> File</a:t>
            </a:r>
            <a:r>
              <a:rPr lang="en-US" dirty="0" smtClean="0"/>
              <a:t> – </a:t>
            </a:r>
            <a:r>
              <a:rPr lang="en-US" dirty="0" smtClean="0"/>
              <a:t>Retained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971800" cy="10668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value_labels</a:t>
            </a:r>
            <a:r>
              <a:rPr lang="en-US" sz="2000" dirty="0"/>
              <a:t>&gt;</a:t>
            </a:r>
          </a:p>
          <a:p>
            <a:pPr>
              <a:buNone/>
            </a:pPr>
            <a:r>
              <a:rPr lang="en-US" sz="2000" dirty="0"/>
              <a:t>&lt;</a:t>
            </a:r>
            <a:r>
              <a:rPr lang="en-US" sz="2000" dirty="0" err="1"/>
              <a:t>vallab</a:t>
            </a:r>
            <a:r>
              <a:rPr lang="en-US" sz="2000" dirty="0"/>
              <a:t> name='</a:t>
            </a:r>
            <a:r>
              <a:rPr lang="en-US" sz="2000" dirty="0" err="1"/>
              <a:t>SeasonFR</a:t>
            </a:r>
            <a:r>
              <a:rPr lang="en-US" sz="2000" dirty="0" smtClean="0"/>
              <a:t>'&gt;</a:t>
            </a:r>
          </a:p>
          <a:p>
            <a:pPr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276600" y="1828800"/>
            <a:ext cx="8382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FROM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TO</a:t>
            </a:r>
            <a:endParaRPr lang="en-US" dirty="0">
              <a:solidFill>
                <a:srgbClr val="00A0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34290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Data higher in the hierarchy can be retained as the XML is parsed</a:t>
            </a:r>
            <a:endParaRPr lang="en-US" sz="3200" b="1" dirty="0" smtClean="0">
              <a:solidFill>
                <a:srgbClr val="00A09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1200" y="1752600"/>
            <a:ext cx="838200" cy="1295400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XML Mapper – GUI for Making </a:t>
            </a:r>
            <a:r>
              <a:rPr lang="en-US" sz="3600" dirty="0" err="1" smtClean="0"/>
              <a:t>XMLMap</a:t>
            </a:r>
            <a:r>
              <a:rPr lang="en-US" sz="3600" dirty="0" smtClean="0"/>
              <a:t> Files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681038"/>
            <a:ext cx="72485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r>
              <a:rPr lang="en-US" dirty="0" smtClean="0"/>
              <a:t>Read an XML file containing both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Metadata</a:t>
            </a:r>
          </a:p>
          <a:p>
            <a:r>
              <a:rPr lang="en-US" dirty="0" smtClean="0"/>
              <a:t>Convert those data into something usable in SAS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XML Mapper – Drag and Drop From Structure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7904"/>
            <a:ext cx="5410200" cy="58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7733270" cy="57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Definition (Column </a:t>
            </a:r>
            <a:r>
              <a:rPr lang="en-US" dirty="0" err="1" smtClean="0"/>
              <a:t>vallab_ORDINAL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4648200"/>
            <a:ext cx="2667000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Row element</a:t>
            </a:r>
          </a:p>
          <a:p>
            <a:r>
              <a:rPr lang="en-US" sz="3600" dirty="0" smtClean="0">
                <a:solidFill>
                  <a:srgbClr val="00A096"/>
                </a:solidFill>
              </a:rPr>
              <a:t>defines table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209800" y="5105400"/>
            <a:ext cx="2819400" cy="76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7733270" cy="57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Definition (Column </a:t>
            </a:r>
            <a:r>
              <a:rPr lang="en-US" dirty="0" err="1" smtClean="0"/>
              <a:t>vallab_ORDINAL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4572000"/>
            <a:ext cx="281940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Column  elements</a:t>
            </a:r>
          </a:p>
          <a:p>
            <a:r>
              <a:rPr lang="en-US" sz="3600" dirty="0" smtClean="0">
                <a:solidFill>
                  <a:srgbClr val="00A096"/>
                </a:solidFill>
              </a:rPr>
              <a:t>within tables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572000" y="5562600"/>
            <a:ext cx="1219200" cy="1588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038600" y="5562600"/>
            <a:ext cx="1752600" cy="3810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505200" y="5562600"/>
            <a:ext cx="2286000" cy="7620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Ordinals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168" y="7620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343400"/>
            <a:ext cx="266700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Element on which to increment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838700" y="3390900"/>
            <a:ext cx="2438400" cy="3810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Order Matters?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451117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&lt;data&gt;</a:t>
            </a:r>
          </a:p>
          <a:p>
            <a:r>
              <a:rPr lang="pt-BR" sz="3600" dirty="0" smtClean="0"/>
              <a:t>&lt;o&gt;</a:t>
            </a:r>
          </a:p>
          <a:p>
            <a:r>
              <a:rPr lang="pt-BR" sz="3600" dirty="0" smtClean="0"/>
              <a:t>&lt;v&gt;SUGI &amp;apos;76&lt;/v&gt;</a:t>
            </a:r>
          </a:p>
          <a:p>
            <a:r>
              <a:rPr lang="pt-BR" sz="3600" dirty="0" smtClean="0"/>
              <a:t>&lt;v&gt;&lt;/v&gt;</a:t>
            </a:r>
          </a:p>
          <a:p>
            <a:r>
              <a:rPr lang="pt-BR" sz="3600" dirty="0" smtClean="0"/>
              <a:t>&lt;v&gt;Hyatt World&lt;/v&gt;</a:t>
            </a:r>
          </a:p>
          <a:p>
            <a:r>
              <a:rPr lang="pt-BR" sz="3600" dirty="0" smtClean="0"/>
              <a:t>&lt;v&gt;Kissimmee&lt;/v&gt;</a:t>
            </a:r>
          </a:p>
          <a:p>
            <a:r>
              <a:rPr lang="pt-BR" sz="3600" dirty="0" smtClean="0"/>
              <a:t>&lt;/o&gt;</a:t>
            </a:r>
          </a:p>
          <a:p>
            <a:r>
              <a:rPr lang="pt-BR" sz="3600" dirty="0" smtClean="0"/>
              <a:t>&lt;o&gt;</a:t>
            </a:r>
          </a:p>
          <a:p>
            <a:r>
              <a:rPr lang="pt-BR" sz="3600" dirty="0" smtClean="0"/>
              <a:t>&lt;v&gt;SUGI &amp;apos;77&lt;/v&gt;</a:t>
            </a:r>
          </a:p>
          <a:p>
            <a:r>
              <a:rPr lang="pt-BR" sz="3600" dirty="0" smtClean="0"/>
              <a:t>&lt;v&gt;&lt;/v&gt;</a:t>
            </a:r>
          </a:p>
          <a:p>
            <a:r>
              <a:rPr lang="pt-BR" sz="3600" dirty="0" smtClean="0"/>
              <a:t>&lt;v&gt;Fairmont&lt;/v&gt;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895600"/>
            <a:ext cx="2667000" cy="2308324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Third &lt;V&gt; within an &lt;o&gt; is column 3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rot="10800000" flipV="1">
            <a:off x="3810000" y="4049761"/>
            <a:ext cx="2667000" cy="2274837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4343400" y="3048004"/>
            <a:ext cx="2133600" cy="1001758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Positional – using the order of elements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6781800" cy="605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438400" y="3352800"/>
            <a:ext cx="3124200" cy="304800"/>
          </a:xfrm>
          <a:prstGeom prst="round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95400"/>
            <a:ext cx="2133600" cy="2308324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Third &lt;V&gt; within an &lt;o&gt; is column 3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133600" y="2449562"/>
            <a:ext cx="3810000" cy="3417838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2133600" y="2133600"/>
            <a:ext cx="6019800" cy="315962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XML Mapper – Table Preview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Handy Feature - Automap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1"/>
            <a:ext cx="5041553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600"/>
            <a:ext cx="2209800" cy="58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410200" y="1905000"/>
            <a:ext cx="914400" cy="152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38100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For Our File:</a:t>
            </a:r>
          </a:p>
          <a:p>
            <a:r>
              <a:rPr lang="en-US" sz="3600" dirty="0" smtClean="0">
                <a:solidFill>
                  <a:srgbClr val="00A096"/>
                </a:solidFill>
              </a:rPr>
              <a:t>One </a:t>
            </a:r>
            <a:r>
              <a:rPr lang="en-US" sz="3600" dirty="0" smtClean="0">
                <a:solidFill>
                  <a:srgbClr val="00A096"/>
                </a:solidFill>
              </a:rPr>
              <a:t>Click Makes All These Tables</a:t>
            </a:r>
            <a:endParaRPr lang="en-US" sz="3600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Save </a:t>
            </a:r>
            <a:r>
              <a:rPr lang="en-US" dirty="0" err="1" smtClean="0"/>
              <a:t>XMLMap</a:t>
            </a:r>
            <a:r>
              <a:rPr lang="en-US" dirty="0" smtClean="0"/>
              <a:t> File and SAS Code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599"/>
            <a:ext cx="3276600" cy="52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7737" y="609600"/>
            <a:ext cx="5216263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/*************************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*  Generated by XML Mapper,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*************************/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/*  *  Environment  */</a:t>
            </a:r>
          </a:p>
          <a:p>
            <a:r>
              <a:rPr lang="en-US" sz="2000" dirty="0" smtClean="0"/>
              <a:t>filename  SUGISGF3 'C:\SUGI_SGF3.xml';</a:t>
            </a:r>
          </a:p>
          <a:p>
            <a:r>
              <a:rPr lang="en-US" sz="2000" dirty="0" smtClean="0"/>
              <a:t>filename  SXLEMAP 'C:\SGF_030_2010_XMLmap.map';</a:t>
            </a:r>
          </a:p>
          <a:p>
            <a:r>
              <a:rPr lang="en-US" sz="2000" dirty="0" err="1" smtClean="0"/>
              <a:t>libname</a:t>
            </a:r>
            <a:r>
              <a:rPr lang="en-US" sz="2000" dirty="0" smtClean="0"/>
              <a:t>   SUGISGF3 xml </a:t>
            </a:r>
            <a:r>
              <a:rPr lang="en-US" sz="2000" dirty="0" err="1" smtClean="0"/>
              <a:t>xmlmap</a:t>
            </a:r>
            <a:r>
              <a:rPr lang="en-US" sz="2000" dirty="0" smtClean="0"/>
              <a:t>=SXLEMAP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access=READONLY;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/*    *  Catalog   */</a:t>
            </a:r>
          </a:p>
          <a:p>
            <a:r>
              <a:rPr lang="en-US" sz="2000" dirty="0" smtClean="0"/>
              <a:t>proc datasets lib=SUGISGF3; run;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/*   *  Contents  */</a:t>
            </a:r>
          </a:p>
          <a:p>
            <a:r>
              <a:rPr lang="en-US" sz="2000" dirty="0" smtClean="0"/>
              <a:t>proc contents data=SUGISGF3.dta </a:t>
            </a:r>
            <a:r>
              <a:rPr lang="en-US" sz="2000" dirty="0" err="1" smtClean="0"/>
              <a:t>varnum</a:t>
            </a:r>
            <a:r>
              <a:rPr lang="en-US" sz="2000" dirty="0" smtClean="0"/>
              <a:t>; run;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09800" y="3886200"/>
            <a:ext cx="1676400" cy="13716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SAS Code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8763000" cy="6063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/*************************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*  Generated by XML Mapper,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*************************/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/*  *  Environment  */</a:t>
            </a:r>
          </a:p>
          <a:p>
            <a:r>
              <a:rPr lang="en-US" sz="2800" dirty="0" smtClean="0"/>
              <a:t>filename  SUGISGF3 '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C:\SUGI_SGF3.xml</a:t>
            </a:r>
            <a:r>
              <a:rPr lang="en-US" sz="2800" dirty="0" smtClean="0"/>
              <a:t>';</a:t>
            </a:r>
          </a:p>
          <a:p>
            <a:r>
              <a:rPr lang="en-US" sz="2800" dirty="0" smtClean="0"/>
              <a:t>filename      SXLEMAP '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C:\SGF_030_2010_XMLmap.map</a:t>
            </a:r>
            <a:r>
              <a:rPr lang="en-US" sz="2800" dirty="0" smtClean="0"/>
              <a:t>';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libname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SUGISGF3</a:t>
            </a:r>
            <a:r>
              <a:rPr lang="en-US" sz="2800" dirty="0" smtClean="0"/>
              <a:t> xml </a:t>
            </a:r>
            <a:r>
              <a:rPr lang="en-US" sz="3200" dirty="0" err="1" smtClean="0"/>
              <a:t>xmlmap</a:t>
            </a:r>
            <a:r>
              <a:rPr lang="en-US" sz="3200" dirty="0" smtClean="0"/>
              <a:t>=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SXLEMAP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             access=READONLY;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/*    *  Catalog   */</a:t>
            </a:r>
          </a:p>
          <a:p>
            <a:r>
              <a:rPr lang="en-US" sz="2800" dirty="0" smtClean="0"/>
              <a:t>proc datasets lib=SUGISGF3; run;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/*   *  Contents  */</a:t>
            </a:r>
          </a:p>
          <a:p>
            <a:r>
              <a:rPr lang="en-US" sz="2800" dirty="0" smtClean="0"/>
              <a:t>proc contents data=SUGISGF3.dta </a:t>
            </a:r>
            <a:r>
              <a:rPr lang="en-US" sz="2800" dirty="0" err="1" smtClean="0"/>
              <a:t>varnum</a:t>
            </a:r>
            <a:r>
              <a:rPr lang="en-US" sz="2800" dirty="0" smtClean="0"/>
              <a:t>; run;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019800" y="1143000"/>
            <a:ext cx="762000" cy="6096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533400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This XML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rot="16200000" flipV="1">
            <a:off x="6877050" y="3105150"/>
            <a:ext cx="914400" cy="1905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657600"/>
            <a:ext cx="2819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A096"/>
                </a:solidFill>
              </a:rPr>
              <a:t>Mapped by this </a:t>
            </a:r>
            <a:r>
              <a:rPr lang="en-US" sz="3600" dirty="0" err="1" smtClean="0">
                <a:solidFill>
                  <a:srgbClr val="00A096"/>
                </a:solidFill>
              </a:rPr>
              <a:t>XMLMap</a:t>
            </a:r>
            <a:r>
              <a:rPr lang="en-US" sz="3600" dirty="0" smtClean="0">
                <a:solidFill>
                  <a:srgbClr val="00A096"/>
                </a:solidFill>
              </a:rPr>
              <a:t> file</a:t>
            </a:r>
            <a:endParaRPr lang="en-US" sz="3600" dirty="0">
              <a:solidFill>
                <a:srgbClr val="00A09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971800" y="2667000"/>
            <a:ext cx="2133600" cy="533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295400" y="2590800"/>
            <a:ext cx="914400" cy="152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Goal:</a:t>
            </a:r>
            <a:br>
              <a:rPr lang="en-US" dirty="0" smtClean="0"/>
            </a:br>
            <a:r>
              <a:rPr lang="en-US" dirty="0" err="1" smtClean="0"/>
              <a:t>Stata</a:t>
            </a:r>
            <a:r>
              <a:rPr lang="en-US" dirty="0" smtClean="0"/>
              <a:t> “</a:t>
            </a:r>
            <a:r>
              <a:rPr lang="en-US" dirty="0" err="1" smtClean="0"/>
              <a:t>dta</a:t>
            </a:r>
            <a:r>
              <a:rPr lang="en-US" dirty="0" smtClean="0"/>
              <a:t>” XML file To SAS Dataset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Data </a:t>
            </a:r>
          </a:p>
          <a:p>
            <a:r>
              <a:rPr lang="en-US" dirty="0" smtClean="0"/>
              <a:t>SAS compatible metadata (Labels, formats) </a:t>
            </a:r>
          </a:p>
          <a:p>
            <a:r>
              <a:rPr lang="en-US" dirty="0" smtClean="0"/>
              <a:t>Other metadata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Hands-On Workshop This Afternoon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Paper 157-2010    </a:t>
            </a:r>
            <a:r>
              <a:rPr lang="en-US" dirty="0" err="1" smtClean="0"/>
              <a:t>Lex</a:t>
            </a:r>
            <a:r>
              <a:rPr lang="en-US" dirty="0" smtClean="0"/>
              <a:t> Jansen </a:t>
            </a:r>
          </a:p>
          <a:p>
            <a:pPr>
              <a:buNone/>
            </a:pPr>
            <a:r>
              <a:rPr lang="en-US" i="1" dirty="0" smtClean="0"/>
              <a:t>Understanding the define.xml File and Converting It to a Relational Database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Tuesday 3:30 PM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XML Mapper Issues with “Real World” XML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8534400" cy="4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3962400"/>
            <a:ext cx="533400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096"/>
                </a:solidFill>
              </a:rPr>
              <a:t>“WARNING: DOCTYPE element encountered. The SAS XML </a:t>
            </a:r>
            <a:r>
              <a:rPr lang="en-US" sz="2400" dirty="0" err="1" smtClean="0">
                <a:solidFill>
                  <a:srgbClr val="00A096"/>
                </a:solidFill>
              </a:rPr>
              <a:t>Libname</a:t>
            </a:r>
            <a:r>
              <a:rPr lang="en-US" sz="2400" dirty="0" smtClean="0">
                <a:solidFill>
                  <a:srgbClr val="00A096"/>
                </a:solidFill>
              </a:rPr>
              <a:t> Engine does not support processing of Data Type Definitions (DTD). External entity references in the document will not be resolved, and no mark up validation will be performed.”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81000" y="13716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“Invalid” XML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XML does not match DTD or schema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validation level in XML Mapper?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3505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libname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 does not process DTDs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Ignore?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62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Prototype not fully representative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is in Tables: All Done?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Not Yet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23 tables to 3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5105400"/>
          </a:xfrm>
        </p:spPr>
        <p:txBody>
          <a:bodyPr/>
          <a:lstStyle/>
          <a:p>
            <a:r>
              <a:rPr lang="en-US" dirty="0" smtClean="0"/>
              <a:t>XML Map generates 23 tables</a:t>
            </a:r>
          </a:p>
          <a:p>
            <a:r>
              <a:rPr lang="en-US" dirty="0" smtClean="0"/>
              <a:t>We need 3</a:t>
            </a:r>
          </a:p>
          <a:p>
            <a:pPr lvl="1"/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CNTLIN dataset</a:t>
            </a:r>
          </a:p>
          <a:p>
            <a:pPr lvl="1"/>
            <a:r>
              <a:rPr lang="en-US" dirty="0" smtClean="0"/>
              <a:t>Other metadata dataset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3276600"/>
          <a:ext cx="4635500" cy="3190875"/>
        </p:xfrm>
        <a:graphic>
          <a:graphicData uri="http://schemas.openxmlformats.org/drawingml/2006/table">
            <a:tbl>
              <a:tblPr/>
              <a:tblGrid>
                <a:gridCol w="2933700"/>
                <a:gridCol w="1701800"/>
              </a:tblGrid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Content / Role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Table(s)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Data - columns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Data - rows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List of variables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Variable labels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vlabel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Data type and length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fmt,  type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Dataset information - label, timestamp, nobs etc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header, char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Sort order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sort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Value labels (formats)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vallab, label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Link formats to variables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lblname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Other variable characteristics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char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Stata</a:t>
            </a:r>
            <a:r>
              <a:rPr lang="en-US" dirty="0" smtClean="0"/>
              <a:t> “</a:t>
            </a:r>
            <a:r>
              <a:rPr lang="en-US" dirty="0" err="1" smtClean="0"/>
              <a:t>dta</a:t>
            </a:r>
            <a:r>
              <a:rPr lang="en-US" dirty="0" smtClean="0"/>
              <a:t>” XML file TO SAS Dataset</a:t>
            </a:r>
            <a:br>
              <a:rPr lang="en-US" dirty="0" smtClean="0"/>
            </a:b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Transpose from one number per row to one row per observation  </a:t>
            </a:r>
          </a:p>
          <a:p>
            <a:pPr lvl="1"/>
            <a:r>
              <a:rPr lang="en-US" dirty="0" smtClean="0"/>
              <a:t>Name columns</a:t>
            </a:r>
          </a:p>
          <a:p>
            <a:pPr lvl="1"/>
            <a:r>
              <a:rPr lang="en-US" dirty="0" smtClean="0"/>
              <a:t>Convert from text to proper type (e.g. numeric, dates)</a:t>
            </a:r>
          </a:p>
          <a:p>
            <a:r>
              <a:rPr lang="en-US" dirty="0" smtClean="0"/>
              <a:t>Assign dataset, and variable labels</a:t>
            </a:r>
          </a:p>
          <a:p>
            <a:r>
              <a:rPr lang="en-US" dirty="0" smtClean="0"/>
              <a:t>(value) “labels” to SAS formats or “formats” to formats</a:t>
            </a:r>
          </a:p>
          <a:p>
            <a:r>
              <a:rPr lang="en-US" dirty="0" smtClean="0"/>
              <a:t>Capture other metadata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Repeatable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process that converts ANY XML file of this type</a:t>
            </a:r>
          </a:p>
          <a:p>
            <a:r>
              <a:rPr lang="en-US" dirty="0" smtClean="0"/>
              <a:t>Simple to use</a:t>
            </a:r>
          </a:p>
          <a:p>
            <a:r>
              <a:rPr lang="en-US" dirty="0" smtClean="0"/>
              <a:t>Documented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steps</a:t>
            </a:r>
          </a:p>
          <a:p>
            <a:r>
              <a:rPr lang="en-US" dirty="0" smtClean="0"/>
              <a:t>Which tables are used for what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Enterprise Guide?  (EG)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 Process Flow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7315200" cy="58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XML Mapper Code</a:t>
            </a:r>
            <a:endParaRPr lang="en-US" dirty="0">
              <a:solidFill>
                <a:srgbClr val="00A09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1371600"/>
            <a:ext cx="1143000" cy="533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19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Creates these tables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71600" y="4495800"/>
            <a:ext cx="1295400" cy="2286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47800" y="3276600"/>
            <a:ext cx="1981200" cy="10668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548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These Tables   </a:t>
            </a:r>
          </a:p>
          <a:p>
            <a:r>
              <a:rPr lang="en-US" dirty="0" smtClean="0">
                <a:solidFill>
                  <a:srgbClr val="00A096"/>
                </a:solidFill>
              </a:rPr>
              <a:t>are inputs to this code</a:t>
            </a:r>
            <a:endParaRPr lang="en-US" dirty="0">
              <a:solidFill>
                <a:srgbClr val="00A096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267200" y="4953000"/>
            <a:ext cx="838200" cy="457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762500" y="3314700"/>
            <a:ext cx="4038600" cy="6096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54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096"/>
                </a:solidFill>
              </a:rPr>
              <a:t>Code sequence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4495800" y="2438400"/>
            <a:ext cx="1828800" cy="3048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372100" y="2019300"/>
            <a:ext cx="1981200" cy="11430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Enterprise Guide Project </a:t>
            </a:r>
            <a:br>
              <a:rPr lang="en-US" dirty="0" smtClean="0"/>
            </a:br>
            <a:r>
              <a:rPr lang="en-US" dirty="0" smtClean="0"/>
              <a:t>SAS Code from XML </a:t>
            </a:r>
            <a:r>
              <a:rPr lang="en-US" dirty="0" err="1" smtClean="0"/>
              <a:t>Mapper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We could link to external code but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Copying puts it in the project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We’ll modify the code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Paste the Code from XML </a:t>
            </a:r>
            <a:r>
              <a:rPr lang="en-US" dirty="0" err="1" smtClean="0"/>
              <a:t>Mapper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842963"/>
            <a:ext cx="80105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for Data – 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“Ad Hoc”  </a:t>
            </a:r>
          </a:p>
          <a:p>
            <a:pPr lvl="1"/>
            <a:r>
              <a:rPr lang="en-US" dirty="0" smtClean="0"/>
              <a:t>Element names are metadata</a:t>
            </a:r>
          </a:p>
          <a:p>
            <a:r>
              <a:rPr lang="en-US" dirty="0" smtClean="0"/>
              <a:t>Fixed Structure  </a:t>
            </a:r>
          </a:p>
          <a:p>
            <a:pPr lvl="1"/>
            <a:r>
              <a:rPr lang="en-US" dirty="0" smtClean="0"/>
              <a:t>Predefined element names</a:t>
            </a:r>
          </a:p>
          <a:p>
            <a:pPr lvl="1"/>
            <a:r>
              <a:rPr lang="en-US" dirty="0" smtClean="0"/>
              <a:t>All data and metadata in content, not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the Code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842963"/>
            <a:ext cx="80105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Flow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842963"/>
            <a:ext cx="80105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Program Node – Aggregate Variable Info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105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533400"/>
            <a:ext cx="84582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create table</a:t>
            </a:r>
            <a:r>
              <a:rPr lang="en-US" sz="2400" dirty="0" smtClean="0"/>
              <a:t> </a:t>
            </a:r>
            <a:r>
              <a:rPr lang="en-US" sz="2400" dirty="0" err="1" smtClean="0"/>
              <a:t>work.variableInfo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select</a:t>
            </a:r>
            <a:r>
              <a:rPr lang="en-US" sz="2400" dirty="0" smtClean="0"/>
              <a:t> </a:t>
            </a:r>
            <a:r>
              <a:rPr lang="en-US" sz="2400" dirty="0" err="1" smtClean="0"/>
              <a:t>variable.varname</a:t>
            </a:r>
            <a:r>
              <a:rPr lang="en-US" sz="2400" dirty="0" smtClean="0"/>
              <a:t>,   </a:t>
            </a:r>
            <a:r>
              <a:rPr lang="en-US" sz="2400" dirty="0" err="1" smtClean="0"/>
              <a:t>type.type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 fmt.fmt,    </a:t>
            </a:r>
            <a:r>
              <a:rPr lang="en-US" sz="2400" dirty="0" err="1" smtClean="0"/>
              <a:t>lblname.lblname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vlabel.vlabel</a:t>
            </a:r>
            <a:r>
              <a:rPr lang="en-US" sz="2400" dirty="0" smtClean="0"/>
              <a:t>,  </a:t>
            </a:r>
            <a:r>
              <a:rPr lang="en-US" sz="2400" dirty="0" err="1" smtClean="0"/>
              <a:t>variable.variable_ORDINAL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type.type_ORDINAL</a:t>
            </a:r>
            <a:r>
              <a:rPr lang="en-US" sz="2400" dirty="0" smtClean="0"/>
              <a:t>,        </a:t>
            </a:r>
            <a:r>
              <a:rPr lang="en-US" sz="2400" dirty="0" err="1" smtClean="0"/>
              <a:t>fmt.fmt_ORDINAL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lblname.lblname_ORDINAL</a:t>
            </a:r>
            <a:r>
              <a:rPr lang="en-US" sz="2400" dirty="0" smtClean="0"/>
              <a:t>, </a:t>
            </a:r>
            <a:r>
              <a:rPr lang="en-US" sz="2400" dirty="0" err="1" smtClean="0"/>
              <a:t>vlabel.vlabel_ORDINAL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from</a:t>
            </a:r>
            <a:r>
              <a:rPr lang="en-US" sz="2400" dirty="0" smtClean="0"/>
              <a:t>  variable,</a:t>
            </a:r>
          </a:p>
          <a:p>
            <a:r>
              <a:rPr lang="en-US" sz="2400" dirty="0" smtClean="0"/>
              <a:t>           type,</a:t>
            </a:r>
          </a:p>
          <a:p>
            <a:r>
              <a:rPr lang="en-US" sz="2400" dirty="0" smtClean="0"/>
              <a:t>           </a:t>
            </a:r>
            <a:r>
              <a:rPr lang="en-US" sz="2400" dirty="0" err="1" smtClean="0"/>
              <a:t>fmt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</a:t>
            </a:r>
            <a:r>
              <a:rPr lang="en-US" sz="2400" dirty="0" err="1" smtClean="0"/>
              <a:t>lblname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</a:t>
            </a:r>
            <a:r>
              <a:rPr lang="en-US" sz="2400" dirty="0" err="1" smtClean="0"/>
              <a:t>vlabel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where</a:t>
            </a:r>
            <a:r>
              <a:rPr lang="en-US" sz="2400" dirty="0" smtClean="0"/>
              <a:t> </a:t>
            </a:r>
            <a:r>
              <a:rPr lang="en-US" sz="2400" dirty="0" err="1" smtClean="0"/>
              <a:t>variable.varname</a:t>
            </a:r>
            <a:r>
              <a:rPr lang="en-US" sz="2400" dirty="0" smtClean="0"/>
              <a:t>=</a:t>
            </a:r>
            <a:r>
              <a:rPr lang="en-US" sz="2400" dirty="0" err="1" smtClean="0"/>
              <a:t>type.varname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70C0"/>
                </a:solidFill>
              </a:rPr>
              <a:t>AND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variable.varname</a:t>
            </a:r>
            <a:r>
              <a:rPr lang="en-US" sz="2400" dirty="0" smtClean="0"/>
              <a:t>=</a:t>
            </a:r>
            <a:r>
              <a:rPr lang="en-US" sz="2400" dirty="0" err="1" smtClean="0"/>
              <a:t>fmt.varname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0070C0"/>
                </a:solidFill>
              </a:rPr>
              <a:t>AND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variable.varname</a:t>
            </a:r>
            <a:r>
              <a:rPr lang="en-US" sz="2400" dirty="0" smtClean="0"/>
              <a:t>=</a:t>
            </a:r>
            <a:r>
              <a:rPr lang="en-US" sz="2400" dirty="0" err="1" smtClean="0"/>
              <a:t>lblname.varname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AND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variable.varname</a:t>
            </a:r>
            <a:r>
              <a:rPr lang="en-US" sz="2400" dirty="0" smtClean="0"/>
              <a:t>=</a:t>
            </a:r>
            <a:r>
              <a:rPr lang="en-US" sz="2400" dirty="0" err="1" smtClean="0"/>
              <a:t>vlabel.varname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Code We Write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22098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Five tables have metadata about variables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124200" y="3733802"/>
            <a:ext cx="3657600" cy="228598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2286000" y="2895600"/>
            <a:ext cx="609600" cy="1600200"/>
          </a:xfrm>
          <a:prstGeom prst="rightBrace">
            <a:avLst/>
          </a:prstGeom>
          <a:ln w="47625">
            <a:solidFill>
              <a:srgbClr val="00A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V Has Tall Skinny Data - Transpose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90600"/>
            <a:ext cx="3810001" cy="39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V</a:t>
            </a:r>
            <a:endParaRPr lang="en-US" sz="3200" b="1" dirty="0">
              <a:solidFill>
                <a:srgbClr val="00A09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A096"/>
                </a:solidFill>
              </a:rPr>
              <a:t>VTransposed</a:t>
            </a:r>
            <a:endParaRPr lang="en-US" sz="3200" b="1" dirty="0">
              <a:solidFill>
                <a:srgbClr val="00A096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990600"/>
            <a:ext cx="4743226" cy="2819400"/>
          </a:xfrm>
          <a:prstGeom prst="rect">
            <a:avLst/>
          </a:prstGeom>
          <a:noFill/>
          <a:ln w="9525">
            <a:solidFill>
              <a:srgbClr val="00A096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886200" y="2667000"/>
            <a:ext cx="5257800" cy="533400"/>
          </a:xfrm>
          <a:prstGeom prst="round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Building a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581400" cy="51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Best to: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Give nodes useful names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Link steps and datasets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the Program  Nodes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84" y="609600"/>
            <a:ext cx="47767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5105400"/>
            <a:ext cx="2209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Link CONFIG to…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257800" y="5257800"/>
            <a:ext cx="1524000" cy="6858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09600"/>
            <a:ext cx="3352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Variables and Data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352800" y="901988"/>
            <a:ext cx="990600" cy="317212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133475"/>
            <a:ext cx="74009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976011" y="2229108"/>
            <a:ext cx="502942" cy="1082479"/>
          </a:xfrm>
          <a:custGeom>
            <a:avLst/>
            <a:gdLst>
              <a:gd name="connsiteX0" fmla="*/ 133002 w 502942"/>
              <a:gd name="connsiteY0" fmla="*/ 27955 h 1082479"/>
              <a:gd name="connsiteX1" fmla="*/ 133002 w 502942"/>
              <a:gd name="connsiteY1" fmla="*/ 27955 h 1082479"/>
              <a:gd name="connsiteX2" fmla="*/ 295047 w 502942"/>
              <a:gd name="connsiteY2" fmla="*/ 74254 h 1082479"/>
              <a:gd name="connsiteX3" fmla="*/ 318197 w 502942"/>
              <a:gd name="connsiteY3" fmla="*/ 97403 h 1082479"/>
              <a:gd name="connsiteX4" fmla="*/ 352921 w 502942"/>
              <a:gd name="connsiteY4" fmla="*/ 155277 h 1082479"/>
              <a:gd name="connsiteX5" fmla="*/ 399219 w 502942"/>
              <a:gd name="connsiteY5" fmla="*/ 224725 h 1082479"/>
              <a:gd name="connsiteX6" fmla="*/ 445518 w 502942"/>
              <a:gd name="connsiteY6" fmla="*/ 282598 h 1082479"/>
              <a:gd name="connsiteX7" fmla="*/ 468667 w 502942"/>
              <a:gd name="connsiteY7" fmla="*/ 352046 h 1082479"/>
              <a:gd name="connsiteX8" fmla="*/ 480242 w 502942"/>
              <a:gd name="connsiteY8" fmla="*/ 386770 h 1082479"/>
              <a:gd name="connsiteX9" fmla="*/ 480242 w 502942"/>
              <a:gd name="connsiteY9" fmla="*/ 988654 h 1082479"/>
              <a:gd name="connsiteX10" fmla="*/ 457093 w 502942"/>
              <a:gd name="connsiteY10" fmla="*/ 1023378 h 1082479"/>
              <a:gd name="connsiteX11" fmla="*/ 445518 w 502942"/>
              <a:gd name="connsiteY11" fmla="*/ 1058102 h 1082479"/>
              <a:gd name="connsiteX12" fmla="*/ 376070 w 502942"/>
              <a:gd name="connsiteY12" fmla="*/ 1081251 h 1082479"/>
              <a:gd name="connsiteX13" fmla="*/ 225599 w 502942"/>
              <a:gd name="connsiteY13" fmla="*/ 1069677 h 1082479"/>
              <a:gd name="connsiteX14" fmla="*/ 121427 w 502942"/>
              <a:gd name="connsiteY14" fmla="*/ 988654 h 1082479"/>
              <a:gd name="connsiteX15" fmla="*/ 63554 w 502942"/>
              <a:gd name="connsiteY15" fmla="*/ 942355 h 1082479"/>
              <a:gd name="connsiteX16" fmla="*/ 51979 w 502942"/>
              <a:gd name="connsiteY16" fmla="*/ 907631 h 1082479"/>
              <a:gd name="connsiteX17" fmla="*/ 17255 w 502942"/>
              <a:gd name="connsiteY17" fmla="*/ 838183 h 1082479"/>
              <a:gd name="connsiteX18" fmla="*/ 5680 w 502942"/>
              <a:gd name="connsiteY18" fmla="*/ 757160 h 1082479"/>
              <a:gd name="connsiteX19" fmla="*/ 28830 w 502942"/>
              <a:gd name="connsiteY19" fmla="*/ 467793 h 1082479"/>
              <a:gd name="connsiteX20" fmla="*/ 40404 w 502942"/>
              <a:gd name="connsiteY20" fmla="*/ 363621 h 1082479"/>
              <a:gd name="connsiteX21" fmla="*/ 51979 w 502942"/>
              <a:gd name="connsiteY21" fmla="*/ 317322 h 1082479"/>
              <a:gd name="connsiteX22" fmla="*/ 75128 w 502942"/>
              <a:gd name="connsiteY22" fmla="*/ 213150 h 1082479"/>
              <a:gd name="connsiteX23" fmla="*/ 98278 w 502942"/>
              <a:gd name="connsiteY23" fmla="*/ 143702 h 1082479"/>
              <a:gd name="connsiteX24" fmla="*/ 109852 w 502942"/>
              <a:gd name="connsiteY24" fmla="*/ 108978 h 1082479"/>
              <a:gd name="connsiteX25" fmla="*/ 121427 w 502942"/>
              <a:gd name="connsiteY25" fmla="*/ 74254 h 1082479"/>
              <a:gd name="connsiteX26" fmla="*/ 133002 w 502942"/>
              <a:gd name="connsiteY26" fmla="*/ 27955 h 10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2942" h="1082479">
                <a:moveTo>
                  <a:pt x="133002" y="27955"/>
                </a:moveTo>
                <a:lnTo>
                  <a:pt x="133002" y="27955"/>
                </a:lnTo>
                <a:cubicBezTo>
                  <a:pt x="320777" y="43603"/>
                  <a:pt x="235643" y="0"/>
                  <a:pt x="295047" y="74254"/>
                </a:cubicBezTo>
                <a:cubicBezTo>
                  <a:pt x="301864" y="82775"/>
                  <a:pt x="310480" y="89687"/>
                  <a:pt x="318197" y="97403"/>
                </a:cubicBezTo>
                <a:cubicBezTo>
                  <a:pt x="340327" y="163796"/>
                  <a:pt x="314789" y="104434"/>
                  <a:pt x="352921" y="155277"/>
                </a:cubicBezTo>
                <a:cubicBezTo>
                  <a:pt x="369614" y="177535"/>
                  <a:pt x="379546" y="205052"/>
                  <a:pt x="399219" y="224725"/>
                </a:cubicBezTo>
                <a:cubicBezTo>
                  <a:pt x="418461" y="243967"/>
                  <a:pt x="433836" y="256314"/>
                  <a:pt x="445518" y="282598"/>
                </a:cubicBezTo>
                <a:cubicBezTo>
                  <a:pt x="455428" y="304896"/>
                  <a:pt x="460951" y="328897"/>
                  <a:pt x="468667" y="352046"/>
                </a:cubicBezTo>
                <a:lnTo>
                  <a:pt x="480242" y="386770"/>
                </a:lnTo>
                <a:cubicBezTo>
                  <a:pt x="490991" y="623234"/>
                  <a:pt x="502942" y="738956"/>
                  <a:pt x="480242" y="988654"/>
                </a:cubicBezTo>
                <a:cubicBezTo>
                  <a:pt x="478983" y="1002508"/>
                  <a:pt x="463314" y="1010936"/>
                  <a:pt x="457093" y="1023378"/>
                </a:cubicBezTo>
                <a:cubicBezTo>
                  <a:pt x="451637" y="1034291"/>
                  <a:pt x="455446" y="1051010"/>
                  <a:pt x="445518" y="1058102"/>
                </a:cubicBezTo>
                <a:cubicBezTo>
                  <a:pt x="425662" y="1072285"/>
                  <a:pt x="376070" y="1081251"/>
                  <a:pt x="376070" y="1081251"/>
                </a:cubicBezTo>
                <a:cubicBezTo>
                  <a:pt x="325913" y="1077393"/>
                  <a:pt x="274248" y="1082479"/>
                  <a:pt x="225599" y="1069677"/>
                </a:cubicBezTo>
                <a:cubicBezTo>
                  <a:pt x="174292" y="1056175"/>
                  <a:pt x="157138" y="1018413"/>
                  <a:pt x="121427" y="988654"/>
                </a:cubicBezTo>
                <a:cubicBezTo>
                  <a:pt x="33830" y="915657"/>
                  <a:pt x="130894" y="1009697"/>
                  <a:pt x="63554" y="942355"/>
                </a:cubicBezTo>
                <a:cubicBezTo>
                  <a:pt x="59696" y="930780"/>
                  <a:pt x="57435" y="918544"/>
                  <a:pt x="51979" y="907631"/>
                </a:cubicBezTo>
                <a:cubicBezTo>
                  <a:pt x="7103" y="817880"/>
                  <a:pt x="46349" y="925463"/>
                  <a:pt x="17255" y="838183"/>
                </a:cubicBezTo>
                <a:cubicBezTo>
                  <a:pt x="13397" y="811175"/>
                  <a:pt x="5680" y="784442"/>
                  <a:pt x="5680" y="757160"/>
                </a:cubicBezTo>
                <a:cubicBezTo>
                  <a:pt x="5680" y="547528"/>
                  <a:pt x="0" y="583111"/>
                  <a:pt x="28830" y="467793"/>
                </a:cubicBezTo>
                <a:cubicBezTo>
                  <a:pt x="32688" y="433069"/>
                  <a:pt x="35092" y="398152"/>
                  <a:pt x="40404" y="363621"/>
                </a:cubicBezTo>
                <a:cubicBezTo>
                  <a:pt x="42823" y="347898"/>
                  <a:pt x="48528" y="332851"/>
                  <a:pt x="51979" y="317322"/>
                </a:cubicBezTo>
                <a:cubicBezTo>
                  <a:pt x="61415" y="274859"/>
                  <a:pt x="63035" y="253460"/>
                  <a:pt x="75128" y="213150"/>
                </a:cubicBezTo>
                <a:cubicBezTo>
                  <a:pt x="82140" y="189777"/>
                  <a:pt x="90562" y="166851"/>
                  <a:pt x="98278" y="143702"/>
                </a:cubicBezTo>
                <a:lnTo>
                  <a:pt x="109852" y="108978"/>
                </a:lnTo>
                <a:lnTo>
                  <a:pt x="121427" y="74254"/>
                </a:lnTo>
                <a:lnTo>
                  <a:pt x="133002" y="27955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581400"/>
            <a:ext cx="2209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Link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971800" y="3048000"/>
            <a:ext cx="1066800" cy="914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Also Link Contributing Datasets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7972425" cy="557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2743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Arrangement is kind of a mess</a:t>
            </a:r>
            <a:endParaRPr lang="en-US" sz="3200" b="1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– Turn Off </a:t>
            </a:r>
            <a:r>
              <a:rPr lang="en-US" dirty="0" err="1" smtClean="0"/>
              <a:t>AutoArrange</a:t>
            </a:r>
            <a:r>
              <a:rPr lang="en-US" dirty="0" smtClean="0"/>
              <a:t> – Layout Manually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72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“Ad Hoc”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685800"/>
          </a:xfrm>
        </p:spPr>
        <p:txBody>
          <a:bodyPr/>
          <a:lstStyle/>
          <a:p>
            <a:r>
              <a:rPr lang="en-US" dirty="0" smtClean="0"/>
              <a:t>Example – Default SAS® Libname Engine XML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600200"/>
            <a:ext cx="7086600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&lt;?xml version="1.0" encoding="windows-1252" ?&gt;</a:t>
            </a:r>
          </a:p>
          <a:p>
            <a:r>
              <a:rPr lang="en-US" sz="3200" dirty="0"/>
              <a:t>&lt;TABLE&gt;</a:t>
            </a:r>
          </a:p>
          <a:p>
            <a:r>
              <a:rPr lang="en-US" sz="3200" dirty="0"/>
              <a:t>   &lt;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MYSAS1</a:t>
            </a:r>
            <a:r>
              <a:rPr lang="en-US" sz="3200" dirty="0"/>
              <a:t>&gt;</a:t>
            </a:r>
          </a:p>
          <a:p>
            <a:r>
              <a:rPr lang="en-US" sz="3200" dirty="0"/>
              <a:t>      &lt;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3200" dirty="0"/>
              <a:t>&gt;1&lt;/n&gt;</a:t>
            </a:r>
          </a:p>
          <a:p>
            <a:r>
              <a:rPr lang="en-US" sz="3200" dirty="0"/>
              <a:t>      &lt;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charvar</a:t>
            </a:r>
            <a:r>
              <a:rPr lang="en-US" sz="3200" dirty="0"/>
              <a:t>&gt;one&lt;/</a:t>
            </a:r>
            <a:r>
              <a:rPr lang="en-US" sz="3200" dirty="0" err="1"/>
              <a:t>charvar</a:t>
            </a:r>
            <a:r>
              <a:rPr lang="en-US" sz="3200" dirty="0"/>
              <a:t>&gt;</a:t>
            </a:r>
          </a:p>
          <a:p>
            <a:r>
              <a:rPr lang="en-US" sz="3200" dirty="0"/>
              <a:t>      </a:t>
            </a:r>
            <a:r>
              <a:rPr lang="en-US" sz="3200" dirty="0" smtClean="0"/>
              <a:t>&lt;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</a:t>
            </a:r>
            <a:r>
              <a:rPr lang="en-US" sz="3200" dirty="0" smtClean="0"/>
              <a:t>&gt;1579430009.854</a:t>
            </a:r>
            <a:r>
              <a:rPr lang="en-US" sz="3200" dirty="0"/>
              <a:t>&lt;/created&gt;</a:t>
            </a:r>
          </a:p>
          <a:p>
            <a:r>
              <a:rPr lang="en-US" sz="3200" dirty="0"/>
              <a:t>   &lt;/MYSAS1&gt;</a:t>
            </a:r>
          </a:p>
          <a:p>
            <a:r>
              <a:rPr lang="en-US" sz="2400" dirty="0"/>
              <a:t>  </a:t>
            </a:r>
            <a:r>
              <a:rPr lang="en-US" dirty="0"/>
              <a:t> </a:t>
            </a:r>
            <a:r>
              <a:rPr lang="en-US" sz="1600" dirty="0"/>
              <a:t>&lt;MYSAS1&gt;</a:t>
            </a:r>
          </a:p>
          <a:p>
            <a:r>
              <a:rPr lang="en-US" sz="1600" dirty="0"/>
              <a:t>      &lt;n&gt;2&lt;/n&gt;</a:t>
            </a:r>
          </a:p>
          <a:p>
            <a:r>
              <a:rPr lang="en-US" sz="1600" dirty="0"/>
              <a:t>      &lt;</a:t>
            </a:r>
            <a:r>
              <a:rPr lang="en-US" sz="1600" dirty="0" err="1"/>
              <a:t>charvar</a:t>
            </a:r>
            <a:r>
              <a:rPr lang="en-US" sz="1600" dirty="0"/>
              <a:t>&gt;two&lt;/</a:t>
            </a:r>
            <a:r>
              <a:rPr lang="en-US" sz="1600" dirty="0" err="1"/>
              <a:t>charvar</a:t>
            </a:r>
            <a:r>
              <a:rPr lang="en-US" sz="1600" dirty="0"/>
              <a:t>&gt;</a:t>
            </a:r>
          </a:p>
          <a:p>
            <a:r>
              <a:rPr lang="en-US" sz="1600" dirty="0"/>
              <a:t>      &lt;created&gt;1579430009.854&lt;/created&gt;</a:t>
            </a:r>
          </a:p>
          <a:p>
            <a:r>
              <a:rPr lang="en-US" sz="1600" dirty="0"/>
              <a:t>   &lt;/MYSAS1&gt;</a:t>
            </a:r>
          </a:p>
          <a:p>
            <a:r>
              <a:rPr lang="en-US" sz="1600" dirty="0"/>
              <a:t>  &lt;/TABLE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Table Name</a:t>
            </a:r>
            <a:endParaRPr lang="en-US" sz="2800" dirty="0">
              <a:solidFill>
                <a:srgbClr val="00A09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95400" y="2209800"/>
            <a:ext cx="1066800" cy="533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3528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Column Names</a:t>
            </a:r>
            <a:endParaRPr lang="en-US" sz="2800" dirty="0">
              <a:solidFill>
                <a:srgbClr val="00A09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3581400"/>
            <a:ext cx="1371600" cy="6096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581400"/>
            <a:ext cx="1295400" cy="152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71600" y="3276600"/>
            <a:ext cx="1295400" cy="3048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Wizards Are Available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SUGI/SGF States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10400" cy="53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CNTLIN Facility</a:t>
            </a:r>
            <a:br>
              <a:rPr lang="en-US" dirty="0" smtClean="0"/>
            </a:br>
            <a:r>
              <a:rPr lang="en-US" dirty="0" smtClean="0"/>
              <a:t>Create Formats from a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638800" cy="49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791200" y="1524000"/>
            <a:ext cx="3200400" cy="48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</a:rPr>
              <a:t>Proc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</a:rPr>
              <a:t>format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Value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Season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"Winter"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"Spring"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"Summer"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"Fall"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    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Value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OnJansen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"None"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Parital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itchFamily="49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"Complete"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Translating to SAS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From		To</a:t>
            </a:r>
          </a:p>
          <a:p>
            <a:pPr lvl="1">
              <a:buNone/>
            </a:pPr>
            <a:r>
              <a:rPr lang="en-US" sz="3600" dirty="0" smtClean="0"/>
              <a:t>%21s		$21.</a:t>
            </a:r>
          </a:p>
          <a:p>
            <a:pPr lvl="1">
              <a:buNone/>
            </a:pPr>
            <a:r>
              <a:rPr lang="en-US" sz="3600" dirty="0" smtClean="0"/>
              <a:t>%8.0g		Best8.</a:t>
            </a:r>
          </a:p>
          <a:p>
            <a:pPr lvl="1">
              <a:buNone/>
            </a:pPr>
            <a:r>
              <a:rPr lang="en-US" sz="3600" dirty="0" smtClean="0"/>
              <a:t>%td		Date.</a:t>
            </a:r>
          </a:p>
          <a:p>
            <a:pPr lvl="1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with Perl Regular Expressions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From		PRX</a:t>
            </a:r>
          </a:p>
          <a:p>
            <a:pPr lvl="1">
              <a:buNone/>
            </a:pPr>
            <a:r>
              <a:rPr lang="en-US" sz="3600" dirty="0" smtClean="0"/>
              <a:t>%21s		'/^%[-~]*(\d+)s/'</a:t>
            </a:r>
          </a:p>
          <a:p>
            <a:pPr lvl="1">
              <a:buNone/>
            </a:pPr>
            <a:r>
              <a:rPr lang="en-US" sz="3600" dirty="0" smtClean="0"/>
              <a:t>%8.0g		'/^%-*(\d+)\.(\d+)g/'</a:t>
            </a:r>
          </a:p>
          <a:p>
            <a:pPr lvl="1">
              <a:buNone/>
            </a:pPr>
            <a:r>
              <a:rPr lang="en-US" sz="3600" dirty="0" smtClean="0"/>
              <a:t>%td		'/^%td/'</a:t>
            </a:r>
          </a:p>
          <a:p>
            <a:pPr lvl="1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Match the Type of 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From		PRX</a:t>
            </a:r>
          </a:p>
          <a:p>
            <a:pPr lvl="1">
              <a:buNone/>
            </a:pPr>
            <a:r>
              <a:rPr lang="en-US" sz="3600" b="1" dirty="0" smtClean="0"/>
              <a:t>%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8.0</a:t>
            </a:r>
            <a:r>
              <a:rPr lang="en-US" sz="3600" b="1" dirty="0" smtClean="0"/>
              <a:t>g</a:t>
            </a:r>
            <a:r>
              <a:rPr lang="en-US" sz="3600" dirty="0" smtClean="0"/>
              <a:t>		'/</a:t>
            </a:r>
            <a:r>
              <a:rPr lang="en-US" sz="3600" b="1" dirty="0" smtClean="0"/>
              <a:t>^%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-*(\d+)\.(\d+)</a:t>
            </a:r>
            <a:r>
              <a:rPr lang="en-US" sz="3600" b="1" dirty="0" smtClean="0"/>
              <a:t>g</a:t>
            </a:r>
            <a:r>
              <a:rPr lang="en-US" sz="3600" dirty="0" smtClean="0"/>
              <a:t>/‘</a:t>
            </a:r>
          </a:p>
          <a:p>
            <a:pPr lvl="1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1524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Type of format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71500" y="30099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990600" y="2667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590800"/>
            <a:ext cx="4876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52600" y="2514600"/>
            <a:ext cx="2057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Split Out Pieces – One or More Digit</a:t>
            </a:r>
            <a:br>
              <a:rPr lang="en-US" dirty="0" smtClean="0"/>
            </a:br>
            <a:r>
              <a:rPr lang="en-US" dirty="0" smtClean="0"/>
              <a:t>Before the Decimal 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From		PRX</a:t>
            </a:r>
          </a:p>
          <a:p>
            <a:pPr lvl="1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%</a:t>
            </a:r>
            <a:r>
              <a:rPr lang="en-US" sz="3600" b="1" dirty="0" smtClean="0"/>
              <a:t>8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.0g		'/^%-*</a:t>
            </a:r>
            <a:r>
              <a:rPr lang="en-US" sz="3600" b="1" dirty="0" smtClean="0"/>
              <a:t>(\d+)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\.(\d+)g/‘</a:t>
            </a:r>
          </a:p>
          <a:p>
            <a:pPr lvl="1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32004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Preceding Decimal Point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23900" y="29337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52600" y="2590800"/>
            <a:ext cx="3124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3886200"/>
            <a:ext cx="3200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String matched within parentheses  “captured”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105400" y="28194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Split Out Pieces – One or More Digit</a:t>
            </a:r>
            <a:br>
              <a:rPr lang="en-US" dirty="0" smtClean="0"/>
            </a:br>
            <a:r>
              <a:rPr lang="en-US" dirty="0" smtClean="0"/>
              <a:t>After the Decimal 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From		PRX</a:t>
            </a:r>
          </a:p>
          <a:p>
            <a:pPr lvl="1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%8.</a:t>
            </a:r>
            <a:r>
              <a:rPr lang="en-US" sz="3600" b="1" dirty="0" smtClean="0"/>
              <a:t>0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g		'/^%-*(\d+)\.</a:t>
            </a:r>
            <a:r>
              <a:rPr lang="en-US" sz="3600" b="1" dirty="0" smtClean="0"/>
              <a:t>(\d+)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g/‘</a:t>
            </a:r>
          </a:p>
          <a:p>
            <a:pPr lvl="1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32004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Following Decimal Point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876300" y="27051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52600" y="2590800"/>
            <a:ext cx="4343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3886200"/>
            <a:ext cx="3200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String matched within parentheses  “captured”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715000" y="30480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array of possibilities</a:t>
            </a:r>
            <a:br>
              <a:rPr lang="en-US" dirty="0" smtClean="0"/>
            </a:br>
            <a:r>
              <a:rPr lang="en-US" sz="3600" dirty="0" smtClean="0"/>
              <a:t>30 Possible Patterns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352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fmts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{&amp;nPatterns,3} $ 30 _temporary_ (</a:t>
            </a: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'/^%-*(\d+)\.(\d+)g/'   'BEST'   '2’</a:t>
            </a: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'/^%-*(\d+)\.(\d+)f/'   ' '      '2’</a:t>
            </a: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'/^%-*(\d+)\.(\d+)e/'   'E',     '2’</a:t>
            </a: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'/^%(\d+)x/'            'HEX'    '2’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33800" y="4419600"/>
            <a:ext cx="2895600" cy="10668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5410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Base of SAS Format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15200" y="4572000"/>
            <a:ext cx="1143000" cy="914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55626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Number of Numeric Pieces</a:t>
            </a:r>
            <a:endParaRPr lang="en-US" sz="3200" b="1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Parameterizing</a:t>
            </a:r>
            <a:r>
              <a:rPr lang="en-US" dirty="0" smtClean="0"/>
              <a:t> the Process with Prompts</a:t>
            </a:r>
            <a:br>
              <a:rPr lang="en-US" dirty="0" smtClean="0"/>
            </a:br>
            <a:r>
              <a:rPr lang="en-US" dirty="0" smtClean="0"/>
              <a:t>Create the Prompt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78306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“Ad Hoc”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sz="3200" dirty="0" smtClean="0"/>
              <a:t>Human readable</a:t>
            </a:r>
          </a:p>
          <a:p>
            <a:pPr lvl="1"/>
            <a:r>
              <a:rPr lang="en-US" sz="3200" dirty="0" smtClean="0"/>
              <a:t>Relatively Compact</a:t>
            </a:r>
          </a:p>
          <a:p>
            <a:pPr lvl="1"/>
            <a:r>
              <a:rPr lang="en-US" sz="3200" dirty="0" smtClean="0"/>
              <a:t>Simple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sz="3200" dirty="0" smtClean="0"/>
              <a:t>Every table has a different set of element names</a:t>
            </a:r>
          </a:p>
          <a:p>
            <a:pPr lvl="1"/>
            <a:r>
              <a:rPr lang="en-US" sz="3200" dirty="0" smtClean="0"/>
              <a:t>Where do metadata go?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Parameterizing</a:t>
            </a:r>
            <a:r>
              <a:rPr lang="en-US" dirty="0" smtClean="0"/>
              <a:t> the Process with Prompts</a:t>
            </a:r>
            <a:br>
              <a:rPr lang="en-US" dirty="0" smtClean="0"/>
            </a:br>
            <a:r>
              <a:rPr lang="en-US" dirty="0" smtClean="0"/>
              <a:t>Create the Prompt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78306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534400" cy="2133600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3400" y="1752600"/>
            <a:ext cx="1524000" cy="3810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2743200"/>
            <a:ext cx="8153400" cy="609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534400" cy="2133600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Parameterizing</a:t>
            </a:r>
            <a:r>
              <a:rPr lang="en-US" dirty="0" smtClean="0"/>
              <a:t> the Process with Prompts</a:t>
            </a:r>
            <a:br>
              <a:rPr lang="en-US" dirty="0" smtClean="0"/>
            </a:br>
            <a:r>
              <a:rPr lang="en-US" dirty="0" smtClean="0"/>
              <a:t>Create the Prompt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876300" y="3238500"/>
            <a:ext cx="2667000" cy="3048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648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Macro Variable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724401" y="3124201"/>
            <a:ext cx="1752601" cy="1600205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464820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Displayed when the user is prompted</a:t>
            </a:r>
            <a:endParaRPr lang="en-US" sz="3200" b="1" dirty="0">
              <a:solidFill>
                <a:srgbClr val="00A096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1752600"/>
            <a:ext cx="1524000" cy="3810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2743200"/>
            <a:ext cx="8153400" cy="609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Parameterizing</a:t>
            </a:r>
            <a:r>
              <a:rPr lang="en-US" dirty="0" smtClean="0"/>
              <a:t> the Process with Prompts</a:t>
            </a:r>
            <a:br>
              <a:rPr lang="en-US" dirty="0" smtClean="0"/>
            </a:br>
            <a:r>
              <a:rPr lang="en-US" dirty="0" smtClean="0"/>
              <a:t>Associate it with a Code Node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6858000" cy="53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38200" y="1371600"/>
            <a:ext cx="1524000" cy="11430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5146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Properties of a node</a:t>
            </a:r>
            <a:endParaRPr lang="en-US" sz="3200" b="1" dirty="0">
              <a:solidFill>
                <a:srgbClr val="00A09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33600" y="3429000"/>
            <a:ext cx="1905000" cy="1219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5720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Prompt for the  node</a:t>
            </a:r>
            <a:endParaRPr lang="en-US" sz="3200" b="1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Parameterizing</a:t>
            </a:r>
            <a:r>
              <a:rPr lang="en-US" dirty="0" smtClean="0"/>
              <a:t> the Process with Prompts</a:t>
            </a:r>
            <a:br>
              <a:rPr lang="en-US" dirty="0" smtClean="0"/>
            </a:br>
            <a:r>
              <a:rPr lang="en-US" dirty="0" smtClean="0"/>
              <a:t>Use the Macro Variable in the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571039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%let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inFolder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C:\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ReadingXML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\data\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SUGI_SGF_files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%let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mapFolder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C:\ReadingXML\SAScode;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%let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mapFile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= SGF_030_2010_XMLmap.map;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filename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SUGISGF3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"&amp;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inFolder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.\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&amp;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XMLfile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filename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SXLEMAP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"&amp;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mapFolder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.\&amp;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mapFile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urier New" pitchFamily="49" charset="0"/>
              </a:rPr>
              <a:t>."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libname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   SUGISGF3 xml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xmlmap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=SXLEMAP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</a:rPr>
              <a:t>access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=READONLY;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905500" y="3162300"/>
            <a:ext cx="1752600" cy="16764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48768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096"/>
                </a:solidFill>
              </a:rPr>
              <a:t>Macro variable reference</a:t>
            </a:r>
            <a:endParaRPr lang="en-US" sz="3200" b="1" dirty="0">
              <a:solidFill>
                <a:srgbClr val="00A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The Node Runs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31" y="762000"/>
            <a:ext cx="838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219200" y="3276600"/>
            <a:ext cx="2895600" cy="5334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Metadata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527404"/>
          <a:ext cx="5334001" cy="5973875"/>
        </p:xfrm>
        <a:graphic>
          <a:graphicData uri="http://schemas.openxmlformats.org/drawingml/2006/table">
            <a:tbl>
              <a:tblPr/>
              <a:tblGrid>
                <a:gridCol w="675384"/>
                <a:gridCol w="1831724"/>
                <a:gridCol w="944003"/>
                <a:gridCol w="1882890"/>
              </a:tblGrid>
              <a:tr h="42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object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 Label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characteristic Type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characteristic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_dta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Dataset: MyDataset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http://support.sas.com/events/sasglobalforum/previous/index.html and http://www.lexjansen.com/sugi/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_dta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Dataset: MyDataset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Origin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http://support.sas.com/events/sasglobalforum/previous/index.html and http://www.lexjansen.com/sugi/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7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_dta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Dataset: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MyDataset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note1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1976 Through 1984 the conferences were named SUGI 'YY where YY was the two digit year. From 1985 through 2006 the conferences were named SUGI nn, where nn was a sequential number beginnig with 10. From 2007 through the present the conferences have been named SGF YYYY, where YYYY is the 4 digit year.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chair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Conference Chair(s)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Heroic, public spirited individuals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city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Conference City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City with adequate facilities for SAS international conference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OnLexJansen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Papers Available on lexjansen.com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note1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Indicates whether papers are available on Lex Jansen's SUGI paper site: http://www.lexjansen.com/sugi/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season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Season at Beginning of Conference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note1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 be labeled either by Season or SeasonFR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Conference State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U.S. State or Canadian Province or Territory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Metadata</a:t>
            </a:r>
            <a:br>
              <a:rPr lang="en-US" dirty="0" smtClean="0"/>
            </a:br>
            <a:r>
              <a:rPr lang="en-US" dirty="0" smtClean="0"/>
              <a:t>“Source</a:t>
            </a:r>
            <a:r>
              <a:rPr lang="en-US" dirty="0" smtClean="0"/>
              <a:t>” for the whole </a:t>
            </a:r>
            <a:r>
              <a:rPr lang="en-US" dirty="0" smtClean="0"/>
              <a:t>table (_</a:t>
            </a:r>
            <a:r>
              <a:rPr lang="en-US" dirty="0" err="1" smtClean="0"/>
              <a:t>dta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371600"/>
          <a:ext cx="9144001" cy="3656714"/>
        </p:xfrm>
        <a:graphic>
          <a:graphicData uri="http://schemas.openxmlformats.org/drawingml/2006/table">
            <a:tbl>
              <a:tblPr/>
              <a:tblGrid>
                <a:gridCol w="1157801"/>
                <a:gridCol w="3140098"/>
                <a:gridCol w="1618291"/>
                <a:gridCol w="3227811"/>
              </a:tblGrid>
              <a:tr h="7229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object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object Label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characteristic Type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characteristic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dta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Dataset: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MyDataset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http://support.sas.com/events/sasglobalforum/previous/index.html and http://www.lexjansen.com/sugi/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810000" y="4343400"/>
            <a:ext cx="1905000" cy="838200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Metadata</a:t>
            </a:r>
            <a:br>
              <a:rPr lang="en-US" dirty="0" smtClean="0"/>
            </a:br>
            <a:r>
              <a:rPr lang="en-US" dirty="0" smtClean="0"/>
              <a:t>“universe” for the variable “chair”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371600"/>
          <a:ext cx="9144000" cy="2286000"/>
        </p:xfrm>
        <a:graphic>
          <a:graphicData uri="http://schemas.openxmlformats.org/drawingml/2006/table">
            <a:tbl>
              <a:tblPr/>
              <a:tblGrid>
                <a:gridCol w="1157801"/>
                <a:gridCol w="3140098"/>
                <a:gridCol w="1618291"/>
                <a:gridCol w="3227810"/>
              </a:tblGrid>
              <a:tr h="96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object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 Label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characteristic Type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characteristic</a:t>
                      </a: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chair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Conference Chair(s)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universe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Heroic, public spirited individuals</a:t>
                      </a:r>
                    </a:p>
                  </a:txBody>
                  <a:tcPr marL="7679" marR="7679" marT="7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62400" y="3200400"/>
            <a:ext cx="1905000" cy="609600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Code in the Paper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http://www.sascommunity.org/</a:t>
            </a:r>
            <a:r>
              <a:rPr lang="en-US" dirty="0" smtClean="0"/>
              <a:t>wiki/</a:t>
            </a:r>
            <a:br>
              <a:rPr lang="en-US" dirty="0" smtClean="0"/>
            </a:br>
            <a:r>
              <a:rPr lang="en-US" dirty="0" err="1" smtClean="0"/>
              <a:t>Using_XML_Mapper_and_Enterprise_Guide</a:t>
            </a:r>
            <a:r>
              <a:rPr lang="en-US" dirty="0" smtClean="0"/>
              <a:t>_</a:t>
            </a:r>
            <a:br>
              <a:rPr lang="en-US" dirty="0" smtClean="0"/>
            </a:br>
            <a:r>
              <a:rPr lang="en-US" dirty="0" err="1" smtClean="0"/>
              <a:t>to_Read_Data_and_Metadata_from_an</a:t>
            </a:r>
            <a:r>
              <a:rPr lang="en-US" dirty="0" smtClean="0"/>
              <a:t>_</a:t>
            </a:r>
            <a:br>
              <a:rPr lang="en-US" dirty="0" smtClean="0"/>
            </a:br>
            <a:r>
              <a:rPr lang="en-US" dirty="0" err="1" smtClean="0"/>
              <a:t>XML_File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SAScommunity.org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(</a:t>
            </a:r>
            <a:r>
              <a:rPr lang="en-US" sz="3600" b="1" dirty="0" smtClean="0"/>
              <a:t>search for “XML”</a:t>
            </a:r>
            <a:r>
              <a:rPr lang="en-US" dirty="0" smtClean="0"/>
              <a:t>)  or  find it in </a:t>
            </a:r>
            <a:r>
              <a:rPr lang="en-US" dirty="0" err="1" smtClean="0"/>
              <a:t>Sasopedia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106" t="25246" r="8465" b="6118"/>
          <a:stretch>
            <a:fillRect/>
          </a:stretch>
        </p:blipFill>
        <p:spPr bwMode="auto">
          <a:xfrm>
            <a:off x="1524000" y="1275862"/>
            <a:ext cx="6845508" cy="53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72200" y="6248400"/>
            <a:ext cx="2819400" cy="3810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Element and Attribute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696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 SAS “xmltype=export” </a:t>
            </a:r>
          </a:p>
          <a:p>
            <a:pPr lvl="1"/>
            <a:r>
              <a:rPr lang="en-US" dirty="0" smtClean="0"/>
              <a:t>Structure has fixed element names</a:t>
            </a:r>
          </a:p>
          <a:p>
            <a:pPr lvl="1"/>
            <a:r>
              <a:rPr lang="en-US" dirty="0" smtClean="0"/>
              <a:t>Variable names as values of attributes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 2010 paper  030  - Larry Hoyle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025908"/>
            <a:ext cx="8763000" cy="4739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&lt;TABLE-DATA&gt;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&lt;</a:t>
            </a:r>
            <a:r>
              <a:rPr lang="en-US" sz="2800" dirty="0"/>
              <a:t>DATA&gt;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dirty="0"/>
              <a:t>&lt;DATUM-NUMERIC name="</a:t>
            </a:r>
            <a:r>
              <a:rPr lang="en-US" sz="2800" b="1" dirty="0">
                <a:solidFill>
                  <a:srgbClr val="00B0F0"/>
                </a:solidFill>
              </a:rPr>
              <a:t>n</a:t>
            </a:r>
            <a:r>
              <a:rPr lang="en-US" sz="2800" dirty="0"/>
              <a:t>"&gt;10&lt;/DATUM-NUMERIC&gt;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dirty="0"/>
              <a:t>&lt;DATUM name="</a:t>
            </a:r>
            <a:r>
              <a:rPr lang="en-US" sz="2800" b="1" dirty="0" err="1">
                <a:solidFill>
                  <a:srgbClr val="00B0F0"/>
                </a:solidFill>
              </a:rPr>
              <a:t>charvar</a:t>
            </a:r>
            <a:r>
              <a:rPr lang="en-US" sz="2800" dirty="0"/>
              <a:t>"&gt;ten&lt;/DATUM&gt;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dirty="0"/>
              <a:t>&lt;</a:t>
            </a:r>
            <a:r>
              <a:rPr lang="en-US" sz="2800" dirty="0" smtClean="0"/>
              <a:t>DATUM-NUMERIC </a:t>
            </a:r>
            <a:r>
              <a:rPr lang="en-US" sz="2800" dirty="0"/>
              <a:t>name="</a:t>
            </a:r>
            <a:r>
              <a:rPr lang="en-US" sz="2800" b="1" dirty="0">
                <a:solidFill>
                  <a:srgbClr val="00B0F0"/>
                </a:solidFill>
              </a:rPr>
              <a:t>created</a:t>
            </a:r>
            <a:r>
              <a:rPr lang="en-US" sz="2800" dirty="0" smtClean="0"/>
              <a:t>"&gt;</a:t>
            </a:r>
            <a:br>
              <a:rPr lang="en-US" sz="2800" dirty="0" smtClean="0"/>
            </a:br>
            <a:r>
              <a:rPr lang="en-US" sz="2800" dirty="0" smtClean="0"/>
              <a:t>              1579430010.197</a:t>
            </a:r>
            <a:br>
              <a:rPr lang="en-US" sz="2800" dirty="0" smtClean="0"/>
            </a:br>
            <a:r>
              <a:rPr lang="en-US" sz="2800" dirty="0" smtClean="0"/>
              <a:t>       &lt;/</a:t>
            </a:r>
            <a:r>
              <a:rPr lang="en-US" sz="2800" dirty="0"/>
              <a:t>DATUM-NUMERIC&gt;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</a:t>
            </a:r>
            <a:r>
              <a:rPr lang="en-US" sz="2800" dirty="0"/>
              <a:t>&lt;/DATA&gt;</a:t>
            </a:r>
          </a:p>
          <a:p>
            <a:r>
              <a:rPr lang="en-US" dirty="0"/>
              <a:t>     </a:t>
            </a:r>
            <a:r>
              <a:rPr lang="en-US" sz="1200" dirty="0" smtClean="0"/>
              <a:t> </a:t>
            </a:r>
            <a:r>
              <a:rPr lang="en-US" sz="1200" dirty="0"/>
              <a:t>&lt;DATA&gt;</a:t>
            </a:r>
          </a:p>
          <a:p>
            <a:r>
              <a:rPr lang="en-US" sz="1200" dirty="0"/>
              <a:t>            &lt;DATUM-NUMERIC name="n"&gt;11&lt;/DATUM-NUMERIC&gt;</a:t>
            </a:r>
          </a:p>
          <a:p>
            <a:r>
              <a:rPr lang="en-US" sz="1200" dirty="0"/>
              <a:t>            &lt;DATUM name="</a:t>
            </a:r>
            <a:r>
              <a:rPr lang="en-US" sz="1200" dirty="0" err="1"/>
              <a:t>charvar</a:t>
            </a:r>
            <a:r>
              <a:rPr lang="en-US" sz="1200" dirty="0"/>
              <a:t>"&gt;eleven&lt;/DATUM&gt;</a:t>
            </a:r>
          </a:p>
          <a:p>
            <a:r>
              <a:rPr lang="en-US" sz="1200" dirty="0"/>
              <a:t>            &lt;DATUM-NUMERIC name="created"&gt;1579430010.197&lt;/DATUM-NUMERIC&gt;</a:t>
            </a:r>
          </a:p>
          <a:p>
            <a:r>
              <a:rPr lang="en-US" sz="1200" dirty="0"/>
              <a:t>     </a:t>
            </a:r>
            <a:r>
              <a:rPr lang="en-US" sz="1200" dirty="0" smtClean="0"/>
              <a:t> </a:t>
            </a:r>
            <a:r>
              <a:rPr lang="en-US" sz="1200" dirty="0"/>
              <a:t>&lt;/DATA&gt;</a:t>
            </a:r>
          </a:p>
          <a:p>
            <a:r>
              <a:rPr lang="en-US" sz="1200" dirty="0"/>
              <a:t>   </a:t>
            </a:r>
            <a:r>
              <a:rPr lang="en-US" sz="1200" dirty="0" smtClean="0"/>
              <a:t>&lt;/</a:t>
            </a:r>
            <a:r>
              <a:rPr lang="en-US" sz="1200" dirty="0"/>
              <a:t>TABLE-DATA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2514600"/>
            <a:ext cx="9144000" cy="2971800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219200"/>
            <a:ext cx="2209800" cy="954107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096"/>
                </a:solidFill>
              </a:rPr>
              <a:t>&lt;DATA&gt; defines a row</a:t>
            </a:r>
            <a:endParaRPr lang="en-US" sz="2800" dirty="0">
              <a:solidFill>
                <a:srgbClr val="00A09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209800" y="2209800"/>
            <a:ext cx="5486400" cy="457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Larry Hoyle</a:t>
            </a:r>
          </a:p>
          <a:p>
            <a:pPr>
              <a:buNone/>
            </a:pPr>
            <a:r>
              <a:rPr lang="en-US" dirty="0" smtClean="0"/>
              <a:t>Institute for Policy &amp; Social Research, </a:t>
            </a:r>
          </a:p>
          <a:p>
            <a:pPr>
              <a:buNone/>
            </a:pPr>
            <a:r>
              <a:rPr lang="en-US" dirty="0" smtClean="0"/>
              <a:t>University of Kansas</a:t>
            </a:r>
          </a:p>
          <a:p>
            <a:pPr>
              <a:buNone/>
            </a:pPr>
            <a:r>
              <a:rPr lang="en-US" dirty="0" smtClean="0"/>
              <a:t>LarryHoyle@ku.edu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http://www.ipsr.ku.edu/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025908"/>
            <a:ext cx="8763000" cy="4739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&lt;TABLE-DATA&gt;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&lt;</a:t>
            </a:r>
            <a:r>
              <a:rPr lang="en-US" sz="2800" dirty="0"/>
              <a:t>DATA&gt;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dirty="0"/>
              <a:t>&lt;DATUM-NUMERIC name="</a:t>
            </a:r>
            <a:r>
              <a:rPr lang="en-US" sz="2800" b="1" dirty="0">
                <a:solidFill>
                  <a:srgbClr val="00B0F0"/>
                </a:solidFill>
              </a:rPr>
              <a:t>n</a:t>
            </a:r>
            <a:r>
              <a:rPr lang="en-US" sz="2800" dirty="0"/>
              <a:t>"&gt;10&lt;/DATUM-NUMERIC&gt;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dirty="0"/>
              <a:t>&lt;DATUM name="</a:t>
            </a:r>
            <a:r>
              <a:rPr lang="en-US" sz="2800" b="1" dirty="0" err="1">
                <a:solidFill>
                  <a:srgbClr val="00B0F0"/>
                </a:solidFill>
              </a:rPr>
              <a:t>charvar</a:t>
            </a:r>
            <a:r>
              <a:rPr lang="en-US" sz="2800" dirty="0"/>
              <a:t>"&gt;ten&lt;/DATUM&gt;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dirty="0"/>
              <a:t>&lt;</a:t>
            </a:r>
            <a:r>
              <a:rPr lang="en-US" sz="2800" dirty="0" smtClean="0"/>
              <a:t>DATUM-NUMERIC </a:t>
            </a:r>
            <a:r>
              <a:rPr lang="en-US" sz="2800" dirty="0"/>
              <a:t>name="</a:t>
            </a:r>
            <a:r>
              <a:rPr lang="en-US" sz="2800" b="1" dirty="0">
                <a:solidFill>
                  <a:srgbClr val="00B0F0"/>
                </a:solidFill>
              </a:rPr>
              <a:t>created</a:t>
            </a:r>
            <a:r>
              <a:rPr lang="en-US" sz="2800" dirty="0" smtClean="0"/>
              <a:t>"&gt;</a:t>
            </a:r>
            <a:br>
              <a:rPr lang="en-US" sz="2800" dirty="0" smtClean="0"/>
            </a:br>
            <a:r>
              <a:rPr lang="en-US" sz="2800" dirty="0" smtClean="0"/>
              <a:t>              1579430010.197</a:t>
            </a:r>
            <a:br>
              <a:rPr lang="en-US" sz="2800" dirty="0" smtClean="0"/>
            </a:br>
            <a:r>
              <a:rPr lang="en-US" sz="2800" dirty="0" smtClean="0"/>
              <a:t>       &lt;/</a:t>
            </a:r>
            <a:r>
              <a:rPr lang="en-US" sz="2800" dirty="0"/>
              <a:t>DATUM-NUMERIC&gt;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</a:t>
            </a:r>
            <a:r>
              <a:rPr lang="en-US" sz="2800" dirty="0"/>
              <a:t>&lt;/DATA&gt;</a:t>
            </a:r>
          </a:p>
          <a:p>
            <a:r>
              <a:rPr lang="en-US" dirty="0"/>
              <a:t>     </a:t>
            </a:r>
            <a:r>
              <a:rPr lang="en-US" sz="1200" dirty="0" smtClean="0"/>
              <a:t> </a:t>
            </a:r>
            <a:r>
              <a:rPr lang="en-US" sz="1200" dirty="0"/>
              <a:t>&lt;DATA&gt;</a:t>
            </a:r>
          </a:p>
          <a:p>
            <a:r>
              <a:rPr lang="en-US" sz="1200" dirty="0"/>
              <a:t>            &lt;DATUM-NUMERIC name="n"&gt;11&lt;/DATUM-NUMERIC&gt;</a:t>
            </a:r>
          </a:p>
          <a:p>
            <a:r>
              <a:rPr lang="en-US" sz="1200" dirty="0"/>
              <a:t>            &lt;DATUM name="</a:t>
            </a:r>
            <a:r>
              <a:rPr lang="en-US" sz="1200" dirty="0" err="1"/>
              <a:t>charvar</a:t>
            </a:r>
            <a:r>
              <a:rPr lang="en-US" sz="1200" dirty="0"/>
              <a:t>"&gt;eleven&lt;/DATUM&gt;</a:t>
            </a:r>
          </a:p>
          <a:p>
            <a:r>
              <a:rPr lang="en-US" sz="1200" dirty="0"/>
              <a:t>            &lt;DATUM-NUMERIC name="created"&gt;1579430010.197&lt;/DATUM-NUMERIC&gt;</a:t>
            </a:r>
          </a:p>
          <a:p>
            <a:r>
              <a:rPr lang="en-US" sz="1200" dirty="0"/>
              <a:t>     </a:t>
            </a:r>
            <a:r>
              <a:rPr lang="en-US" sz="1200" dirty="0" smtClean="0"/>
              <a:t> </a:t>
            </a:r>
            <a:r>
              <a:rPr lang="en-US" sz="1200" dirty="0"/>
              <a:t>&lt;/DATA&gt;</a:t>
            </a:r>
          </a:p>
          <a:p>
            <a:r>
              <a:rPr lang="en-US" sz="1200" dirty="0"/>
              <a:t>   </a:t>
            </a:r>
            <a:r>
              <a:rPr lang="en-US" sz="1200" dirty="0" smtClean="0"/>
              <a:t>&lt;/</a:t>
            </a:r>
            <a:r>
              <a:rPr lang="en-US" sz="1200" dirty="0"/>
              <a:t>TABLE-DATA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Element and Attribute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562600" cy="1371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Example SAS “xmltype=export” </a:t>
            </a:r>
          </a:p>
          <a:p>
            <a:pPr lvl="1"/>
            <a:r>
              <a:rPr lang="en-US" sz="2400" dirty="0" smtClean="0"/>
              <a:t>Structure has fixed element names</a:t>
            </a:r>
          </a:p>
          <a:p>
            <a:pPr lvl="1"/>
            <a:r>
              <a:rPr lang="en-US" sz="2400" dirty="0" smtClean="0"/>
              <a:t>Variable names as values of attributes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 2010 paper  030  - Larry Hoyle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2895600"/>
            <a:ext cx="8991600" cy="457200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1219200"/>
            <a:ext cx="3352800" cy="89255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096"/>
                </a:solidFill>
              </a:rPr>
              <a:t>&lt;DATAUM-NUMERIC&gt; </a:t>
            </a:r>
            <a:r>
              <a:rPr lang="en-US" sz="2800" dirty="0" smtClean="0">
                <a:solidFill>
                  <a:srgbClr val="00A096"/>
                </a:solidFill>
              </a:rPr>
              <a:t>defines a column</a:t>
            </a:r>
            <a:endParaRPr lang="en-US" sz="2800" dirty="0">
              <a:solidFill>
                <a:srgbClr val="00A09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162800" y="2286000"/>
            <a:ext cx="609600" cy="457200"/>
          </a:xfrm>
          <a:prstGeom prst="straightConnector1">
            <a:avLst/>
          </a:prstGeom>
          <a:ln w="50800">
            <a:solidFill>
              <a:srgbClr val="00A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Element and Attribute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6477000" cy="685800"/>
          </a:xfrm>
        </p:spPr>
        <p:txBody>
          <a:bodyPr/>
          <a:lstStyle/>
          <a:p>
            <a:r>
              <a:rPr lang="en-US" dirty="0" smtClean="0"/>
              <a:t>A place for metadata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 2010 paper  030  -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E6E5-912E-44D6-B500-529DF55143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5438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&lt;TABLE </a:t>
            </a:r>
            <a:r>
              <a:rPr lang="en-US" sz="3200" dirty="0" smtClean="0">
                <a:solidFill>
                  <a:srgbClr val="00B0F0"/>
                </a:solidFill>
              </a:rPr>
              <a:t>name</a:t>
            </a:r>
            <a:r>
              <a:rPr lang="en-US" sz="3200" dirty="0" smtClean="0"/>
              <a:t>="mySAS2"&gt;</a:t>
            </a:r>
          </a:p>
          <a:p>
            <a:r>
              <a:rPr lang="en-US" sz="3200" dirty="0" smtClean="0"/>
              <a:t>   &lt;TABLE-HEADER&gt;</a:t>
            </a:r>
          </a:p>
          <a:p>
            <a:r>
              <a:rPr lang="en-US" sz="3200" dirty="0" smtClean="0"/>
              <a:t>         &lt;</a:t>
            </a:r>
            <a:r>
              <a:rPr lang="en-US" sz="3200" dirty="0" smtClean="0">
                <a:solidFill>
                  <a:srgbClr val="00B0F0"/>
                </a:solidFill>
              </a:rPr>
              <a:t>Provider</a:t>
            </a:r>
            <a:r>
              <a:rPr lang="en-US" sz="3200" dirty="0" smtClean="0"/>
              <a:t>&gt;SAS Institute Inc.&lt;/Provider&gt; </a:t>
            </a:r>
            <a:endParaRPr lang="en-US" sz="1200" dirty="0" smtClean="0"/>
          </a:p>
          <a:p>
            <a:r>
              <a:rPr lang="en-US" sz="1200" dirty="0" smtClean="0"/>
              <a:t>…</a:t>
            </a:r>
          </a:p>
          <a:p>
            <a:r>
              <a:rPr lang="en-US" sz="3200" dirty="0" smtClean="0"/>
              <a:t>  &lt;</a:t>
            </a:r>
            <a:r>
              <a:rPr lang="en-US" sz="3200" dirty="0"/>
              <a:t>TABLE-METADATA&gt;</a:t>
            </a:r>
            <a:endParaRPr lang="en-US" sz="1200" dirty="0"/>
          </a:p>
          <a:p>
            <a:r>
              <a:rPr lang="en-US" sz="1200" dirty="0"/>
              <a:t>…</a:t>
            </a:r>
          </a:p>
          <a:p>
            <a:r>
              <a:rPr lang="en-US" sz="3200" dirty="0"/>
              <a:t>         &lt;COLUMN </a:t>
            </a:r>
            <a:r>
              <a:rPr lang="en-US" sz="3200" b="1" dirty="0">
                <a:solidFill>
                  <a:srgbClr val="00B0F0"/>
                </a:solidFill>
              </a:rPr>
              <a:t>order</a:t>
            </a:r>
            <a:r>
              <a:rPr lang="en-US" sz="3200" dirty="0"/>
              <a:t>="</a:t>
            </a:r>
            <a:r>
              <a:rPr lang="en-US" sz="3200" b="1" dirty="0"/>
              <a:t>3</a:t>
            </a:r>
            <a:r>
              <a:rPr lang="en-US" sz="3200" dirty="0"/>
              <a:t>" </a:t>
            </a:r>
            <a:r>
              <a:rPr lang="en-US" sz="3200" b="1" dirty="0">
                <a:solidFill>
                  <a:srgbClr val="00B0F0"/>
                </a:solidFill>
              </a:rPr>
              <a:t>name</a:t>
            </a:r>
            <a:r>
              <a:rPr lang="en-US" sz="3200" dirty="0"/>
              <a:t>="</a:t>
            </a:r>
            <a:r>
              <a:rPr lang="en-US" sz="3200" b="1" dirty="0"/>
              <a:t>created</a:t>
            </a:r>
            <a:r>
              <a:rPr lang="en-US" sz="3200" dirty="0"/>
              <a:t>"&gt;</a:t>
            </a:r>
          </a:p>
          <a:p>
            <a:r>
              <a:rPr lang="en-US" sz="3200" dirty="0"/>
              <a:t>            &lt;</a:t>
            </a:r>
            <a:r>
              <a:rPr lang="en-US" sz="3200" b="1" dirty="0">
                <a:solidFill>
                  <a:srgbClr val="00B0F0"/>
                </a:solidFill>
              </a:rPr>
              <a:t>TYPE</a:t>
            </a:r>
            <a:r>
              <a:rPr lang="en-US" sz="3200" dirty="0"/>
              <a:t>&gt;</a:t>
            </a:r>
            <a:r>
              <a:rPr lang="en-US" sz="3200" b="1" dirty="0"/>
              <a:t>numeric</a:t>
            </a:r>
            <a:r>
              <a:rPr lang="en-US" sz="3200" dirty="0"/>
              <a:t>&lt;/TYPE&gt;</a:t>
            </a:r>
          </a:p>
          <a:p>
            <a:r>
              <a:rPr lang="en-US" sz="3200" dirty="0"/>
              <a:t>            &lt;</a:t>
            </a:r>
            <a:r>
              <a:rPr lang="en-US" sz="3200" b="1" dirty="0">
                <a:solidFill>
                  <a:srgbClr val="00B0F0"/>
                </a:solidFill>
              </a:rPr>
              <a:t>DATATYPE</a:t>
            </a:r>
            <a:r>
              <a:rPr lang="en-US" sz="3200" dirty="0"/>
              <a:t>&gt;</a:t>
            </a:r>
            <a:r>
              <a:rPr lang="en-US" sz="3200" b="1" dirty="0"/>
              <a:t>float</a:t>
            </a:r>
            <a:r>
              <a:rPr lang="en-US" sz="3200" dirty="0"/>
              <a:t>&lt;/DATATYPE&gt;</a:t>
            </a:r>
          </a:p>
          <a:p>
            <a:r>
              <a:rPr lang="en-US" sz="3200" dirty="0"/>
              <a:t>            &lt;</a:t>
            </a:r>
            <a:r>
              <a:rPr lang="en-US" sz="3200" b="1" dirty="0">
                <a:solidFill>
                  <a:srgbClr val="00B0F0"/>
                </a:solidFill>
              </a:rPr>
              <a:t>FORMAT</a:t>
            </a:r>
            <a:r>
              <a:rPr lang="en-US" sz="3200" dirty="0"/>
              <a:t>&gt;</a:t>
            </a:r>
            <a:r>
              <a:rPr lang="en-US" sz="3200" b="1" dirty="0"/>
              <a:t>B8601DT</a:t>
            </a:r>
            <a:r>
              <a:rPr lang="en-US" sz="3200" dirty="0"/>
              <a:t>&lt;/FORMAT&gt;</a:t>
            </a:r>
          </a:p>
          <a:p>
            <a:r>
              <a:rPr lang="en-US" sz="3200" dirty="0" smtClean="0"/>
              <a:t>  &lt;/</a:t>
            </a:r>
            <a:r>
              <a:rPr lang="en-US" sz="3200" dirty="0"/>
              <a:t>TABLE-METADATA</a:t>
            </a:r>
            <a:r>
              <a:rPr lang="en-US" sz="3200" dirty="0" smtClean="0"/>
              <a:t>&gt;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1760</TotalTime>
  <Words>2991</Words>
  <Application>Microsoft Office PowerPoint</Application>
  <PresentationFormat>On-screen Show (4:3)</PresentationFormat>
  <Paragraphs>664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Using XML Mapper and Enterprise Guide to Read Data and Metadata from an XML File</vt:lpstr>
      <vt:lpstr>General Issue</vt:lpstr>
      <vt:lpstr>Specific Goal: Stata “dta” XML file To SAS Dataset</vt:lpstr>
      <vt:lpstr>XML for Data – Two Approaches</vt:lpstr>
      <vt:lpstr>“Ad Hoc”</vt:lpstr>
      <vt:lpstr>“Ad Hoc” </vt:lpstr>
      <vt:lpstr>Fixed Element and Attribute Names</vt:lpstr>
      <vt:lpstr>Fixed Element and Attribute Names</vt:lpstr>
      <vt:lpstr>Fixed Element and Attribute Names</vt:lpstr>
      <vt:lpstr>Fixed Element and Attribute Names</vt:lpstr>
      <vt:lpstr>Hierarchy, One to Many</vt:lpstr>
      <vt:lpstr>XMLMap – Hierarchy, One to Many</vt:lpstr>
      <vt:lpstr>XMLMap – Hierarchy to Relational Tables</vt:lpstr>
      <vt:lpstr>XMLMap File – From Hierarchy to Tables</vt:lpstr>
      <vt:lpstr>XMLMap File – Rows</vt:lpstr>
      <vt:lpstr>XMLMap File – Columns</vt:lpstr>
      <vt:lpstr>XMLMap File – Rows Numbered</vt:lpstr>
      <vt:lpstr>XMLMap File – Retained Information</vt:lpstr>
      <vt:lpstr>XML Mapper – GUI for Making XMLMap Files</vt:lpstr>
      <vt:lpstr>XML Mapper – Drag and Drop From Structure</vt:lpstr>
      <vt:lpstr>Table Definition (Column vallab_ORDINAL)</vt:lpstr>
      <vt:lpstr>Table Definition (Column vallab_ORDINAL)</vt:lpstr>
      <vt:lpstr>Ordinals</vt:lpstr>
      <vt:lpstr>What if Order Matters?</vt:lpstr>
      <vt:lpstr>Positional – using the order of elements</vt:lpstr>
      <vt:lpstr>XML Mapper – Table Preview</vt:lpstr>
      <vt:lpstr>Handy Feature - Automap</vt:lpstr>
      <vt:lpstr>Save XMLMap File and SAS Code</vt:lpstr>
      <vt:lpstr>SAS Code</vt:lpstr>
      <vt:lpstr>Hands-On Workshop This Afternoon</vt:lpstr>
      <vt:lpstr>XML Mapper Issues with “Real World” XML</vt:lpstr>
      <vt:lpstr>Everything is in Tables: All Done?</vt:lpstr>
      <vt:lpstr>From 23 tables to 3 tables</vt:lpstr>
      <vt:lpstr>Stata “dta” XML file TO SAS Dataset Tasks</vt:lpstr>
      <vt:lpstr>Build a Repeatable Process</vt:lpstr>
      <vt:lpstr>Document</vt:lpstr>
      <vt:lpstr>EG Process Flow Diagram</vt:lpstr>
      <vt:lpstr>Enterprise Guide Project  SAS Code from XML Mapper</vt:lpstr>
      <vt:lpstr>Paste the Code from XML Mapper</vt:lpstr>
      <vt:lpstr>Run the Code</vt:lpstr>
      <vt:lpstr>Process Flow</vt:lpstr>
      <vt:lpstr>New Program Node – Aggregate Variable Info</vt:lpstr>
      <vt:lpstr>Code We Write</vt:lpstr>
      <vt:lpstr>Table V Has Tall Skinny Data - Transpose</vt:lpstr>
      <vt:lpstr>We’re Building a Process</vt:lpstr>
      <vt:lpstr>Linking the Program  Nodes</vt:lpstr>
      <vt:lpstr>Linked</vt:lpstr>
      <vt:lpstr>Also Link Contributing Datasets</vt:lpstr>
      <vt:lpstr>Option – Turn Off AutoArrange – Layout Manually</vt:lpstr>
      <vt:lpstr>Task Wizards Are Available</vt:lpstr>
      <vt:lpstr>SUGI/SGF States</vt:lpstr>
      <vt:lpstr>CNTLIN Facility Create Formats from a File</vt:lpstr>
      <vt:lpstr>Translating to SAS Formats</vt:lpstr>
      <vt:lpstr>Identify with Perl Regular Expressions</vt:lpstr>
      <vt:lpstr>Match the Type of Format</vt:lpstr>
      <vt:lpstr>Split Out Pieces – One or More Digit Before the Decimal Point</vt:lpstr>
      <vt:lpstr>Split Out Pieces – One or More Digit After the Decimal Point</vt:lpstr>
      <vt:lpstr>An array of possibilities 30 Possible Patterns</vt:lpstr>
      <vt:lpstr>Parameterizing the Process with Prompts Create the Prompt</vt:lpstr>
      <vt:lpstr>Parameterizing the Process with Prompts Create the Prompt</vt:lpstr>
      <vt:lpstr>Parameterizing the Process with Prompts Create the Prompt</vt:lpstr>
      <vt:lpstr>Parameterizing the Process with Prompts Associate it with a Code Node</vt:lpstr>
      <vt:lpstr>Parameterizing the Process with Prompts Use the Macro Variable in the Code</vt:lpstr>
      <vt:lpstr>When The Node Runs</vt:lpstr>
      <vt:lpstr>Other Metadata</vt:lpstr>
      <vt:lpstr>Other Metadata “Source” for the whole table (_dta)</vt:lpstr>
      <vt:lpstr>Other Metadata “universe” for the variable “chair”</vt:lpstr>
      <vt:lpstr>Complete Code in the Paper</vt:lpstr>
      <vt:lpstr>SAScommunity.org</vt:lpstr>
      <vt:lpstr>Contact Information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XML Mapper and Enterprise Guide to Read Data and Metadata from an XML File</dc:title>
  <dc:creator>lhoyle</dc:creator>
  <cp:lastModifiedBy>lhoyle</cp:lastModifiedBy>
  <cp:revision>208</cp:revision>
  <dcterms:created xsi:type="dcterms:W3CDTF">2010-03-09T19:12:49Z</dcterms:created>
  <dcterms:modified xsi:type="dcterms:W3CDTF">2010-04-05T16:25:51Z</dcterms:modified>
</cp:coreProperties>
</file>