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75" r:id="rId3"/>
    <p:sldId id="276" r:id="rId4"/>
    <p:sldId id="277" r:id="rId5"/>
    <p:sldId id="278" r:id="rId6"/>
    <p:sldId id="282" r:id="rId7"/>
    <p:sldId id="279" r:id="rId8"/>
    <p:sldId id="281" r:id="rId9"/>
    <p:sldId id="280" r:id="rId10"/>
    <p:sldId id="283" r:id="rId11"/>
    <p:sldId id="284" r:id="rId12"/>
    <p:sldId id="288" r:id="rId13"/>
    <p:sldId id="289" r:id="rId14"/>
    <p:sldId id="290" r:id="rId15"/>
    <p:sldId id="285" r:id="rId16"/>
    <p:sldId id="286" r:id="rId17"/>
    <p:sldId id="287" r:id="rId18"/>
    <p:sldId id="291" r:id="rId19"/>
    <p:sldId id="312" r:id="rId20"/>
    <p:sldId id="313" r:id="rId21"/>
    <p:sldId id="314" r:id="rId22"/>
    <p:sldId id="315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3" r:id="rId34"/>
    <p:sldId id="302" r:id="rId35"/>
    <p:sldId id="304" r:id="rId36"/>
    <p:sldId id="306" r:id="rId37"/>
    <p:sldId id="308" r:id="rId38"/>
    <p:sldId id="316" r:id="rId39"/>
    <p:sldId id="305" r:id="rId40"/>
    <p:sldId id="309" r:id="rId41"/>
    <p:sldId id="310" r:id="rId42"/>
    <p:sldId id="311" r:id="rId43"/>
    <p:sldId id="27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660"/>
  </p:normalViewPr>
  <p:slideViewPr>
    <p:cSldViewPr>
      <p:cViewPr varScale="1">
        <p:scale>
          <a:sx n="102" d="100"/>
          <a:sy n="102" d="100"/>
        </p:scale>
        <p:origin x="-1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2A988-FF60-4E3D-B890-90AA3B79E7E6}" type="datetimeFigureOut">
              <a:rPr lang="en-US" smtClean="0"/>
              <a:pPr/>
              <a:t>3/16/2009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1CE78-3EF4-407C-BC3F-1B07827E3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DF699-78E3-4A8E-9873-65761C93254A}" type="datetime1">
              <a:rPr lang="en-US" smtClean="0"/>
              <a:pPr/>
              <a:t>3/16/2009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A86F-E49F-46C0-83BD-F626CE3A30D6}" type="datetime1">
              <a:rPr lang="en-US" smtClean="0"/>
              <a:pPr/>
              <a:t>3/16/2009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F936-B3DF-4B08-80D2-FD227547C2FD}" type="datetime1">
              <a:rPr lang="en-US" smtClean="0"/>
              <a:pPr/>
              <a:t>3/16/2009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0B84-3A4C-41E4-8268-70C362DDF3C5}" type="datetime1">
              <a:rPr lang="en-US" smtClean="0"/>
              <a:pPr/>
              <a:t>3/16/2009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533D-EF65-40E8-B361-22072BC02123}" type="datetime1">
              <a:rPr lang="en-US" smtClean="0"/>
              <a:pPr/>
              <a:t>3/16/2009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CABB-BFF8-47AF-8C57-0EA457838979}" type="datetime1">
              <a:rPr lang="en-US" smtClean="0"/>
              <a:pPr/>
              <a:t>3/16/2009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15C4-EB44-4F5A-939E-70BC53874846}" type="datetime1">
              <a:rPr lang="en-US" smtClean="0"/>
              <a:pPr/>
              <a:t>3/16/2009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95D4-2A1A-4D39-A876-4DB259395BD7}" type="datetime1">
              <a:rPr lang="en-US" smtClean="0"/>
              <a:pPr/>
              <a:t>3/16/2009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44E1-8082-4E8D-B7E9-08774A4CD291}" type="datetime1">
              <a:rPr lang="en-US" smtClean="0"/>
              <a:pPr/>
              <a:t>3/16/2009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8879-2009-4D7F-AE40-2DA3EAA3FDD9}" type="datetime1">
              <a:rPr lang="en-US" smtClean="0"/>
              <a:pPr/>
              <a:t>3/16/2009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23F5-3D92-480A-A0CB-1653A90CC14A}" type="datetime1">
              <a:rPr lang="en-US" smtClean="0"/>
              <a:pPr/>
              <a:t>3/16/2009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>
                <a:tint val="66000"/>
                <a:satMod val="160000"/>
              </a:schemeClr>
            </a:gs>
            <a:gs pos="13000">
              <a:schemeClr val="accent1">
                <a:tint val="44500"/>
                <a:satMod val="160000"/>
              </a:schemeClr>
            </a:gs>
            <a:gs pos="13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C598E-38C3-4925-82D5-CBCAF1D6648D}" type="datetime1">
              <a:rPr lang="en-US" smtClean="0"/>
              <a:pPr/>
              <a:t>3/16/2009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2F459-A7EF-4587-B742-220D7CF46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KNEGIF.htm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sr.ku.edu/ksdata/" TargetMode="External"/><Relationship Id="rId2" Type="http://schemas.openxmlformats.org/officeDocument/2006/relationships/hyperlink" Target="OffensesVSpoverty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hyperlink" Target="http://www.gapminder.org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990851"/>
          </a:xfrm>
        </p:spPr>
        <p:txBody>
          <a:bodyPr>
            <a:normAutofit/>
          </a:bodyPr>
          <a:lstStyle/>
          <a:p>
            <a:r>
              <a:rPr lang="en-US" b="1" dirty="0" smtClean="0"/>
              <a:t>Visualizing Two Social Networks Across Time with SAS®:</a:t>
            </a:r>
            <a:br>
              <a:rPr lang="en-US" b="1" dirty="0" smtClean="0"/>
            </a:br>
            <a:r>
              <a:rPr lang="en-US" b="1" dirty="0" smtClean="0"/>
              <a:t>Collaborators on a Research Grant vs. Those Posting on SAS-L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Larry Hoyle</a:t>
            </a:r>
          </a:p>
          <a:p>
            <a:r>
              <a:rPr lang="en-US" dirty="0" smtClean="0"/>
              <a:t>Institute for Policy and Social Research</a:t>
            </a:r>
          </a:p>
          <a:p>
            <a:r>
              <a:rPr lang="en-US" dirty="0" smtClean="0"/>
              <a:t>University of Kansas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</p:spPr>
        <p:txBody>
          <a:bodyPr/>
          <a:lstStyle/>
          <a:p>
            <a:r>
              <a:rPr lang="en-US" dirty="0" smtClean="0"/>
              <a:t>SGF2009 paper 229, Larry Hoyle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Different Sets of Data</a:t>
            </a:r>
            <a:br>
              <a:rPr lang="en-US" dirty="0" smtClean="0"/>
            </a:br>
            <a:r>
              <a:rPr lang="en-US" dirty="0" smtClean="0"/>
              <a:t>Each With Their Own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257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SAS-L  (the SAS Listserv)</a:t>
            </a:r>
          </a:p>
          <a:p>
            <a:pPr lvl="1"/>
            <a:r>
              <a:rPr lang="en-US" dirty="0" smtClean="0"/>
              <a:t>Nodes are email addresses of posts (23,827)</a:t>
            </a:r>
          </a:p>
          <a:p>
            <a:pPr lvl="1"/>
            <a:r>
              <a:rPr lang="en-US" dirty="0" smtClean="0"/>
              <a:t>Links are posts to the same thread in the same year (267,209 messages to 82,279 threads ).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Kansas NSF </a:t>
            </a:r>
            <a:r>
              <a:rPr lang="en-US" b="1" dirty="0" err="1" smtClean="0"/>
              <a:t>EPSCoR</a:t>
            </a:r>
            <a:r>
              <a:rPr lang="en-US" b="1" dirty="0" smtClean="0"/>
              <a:t> Grant</a:t>
            </a:r>
          </a:p>
          <a:p>
            <a:pPr lvl="1"/>
            <a:r>
              <a:rPr lang="en-US" dirty="0" smtClean="0"/>
              <a:t>Nodes are projects and nodes are people</a:t>
            </a:r>
          </a:p>
          <a:p>
            <a:pPr lvl="2"/>
            <a:r>
              <a:rPr lang="en-US" dirty="0" smtClean="0"/>
              <a:t>People have different roles (PI, researcher, support staff)</a:t>
            </a:r>
          </a:p>
          <a:p>
            <a:pPr lvl="1"/>
            <a:r>
              <a:rPr lang="en-US" dirty="0" smtClean="0"/>
              <a:t>Multiple types of links, together on:</a:t>
            </a:r>
          </a:p>
          <a:p>
            <a:pPr lvl="2"/>
            <a:r>
              <a:rPr lang="en-US" dirty="0" smtClean="0"/>
              <a:t>authorship, proposals, listed together in narrative</a:t>
            </a:r>
          </a:p>
          <a:p>
            <a:pPr lvl="1"/>
            <a:r>
              <a:rPr lang="en-US" dirty="0" smtClean="0"/>
              <a:t>Changes across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SGF2009 paper 229, Larry Hoyle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SAS-L Data – Available on the Web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950263"/>
            <a:ext cx="4829175" cy="590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1828800" y="5791200"/>
            <a:ext cx="5410200" cy="914400"/>
          </a:xfrm>
          <a:prstGeom prst="roundRect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4267200"/>
            <a:ext cx="190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Linked-</a:t>
            </a:r>
          </a:p>
          <a:p>
            <a:r>
              <a:rPr lang="en-US" sz="2800" dirty="0" smtClean="0"/>
              <a:t>posting to the same thread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3657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Cleaning –</a:t>
            </a:r>
          </a:p>
          <a:p>
            <a:r>
              <a:rPr lang="en-US" dirty="0" smtClean="0"/>
              <a:t>  Addresses Change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SAS-L - Too Many Nodes for Applet</a:t>
            </a:r>
            <a:br>
              <a:rPr lang="en-US" dirty="0" smtClean="0"/>
            </a:br>
            <a:r>
              <a:rPr lang="en-US" dirty="0" smtClean="0"/>
              <a:t>Approach: Limit the number of nodes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0"/>
            <a:ext cx="7315200" cy="527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SAS-L Those With Over 100 Posts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2999"/>
            <a:ext cx="7315200" cy="527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Links are With a Core Group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0"/>
            <a:ext cx="7315200" cy="528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Too Many Nodes for Applet</a:t>
            </a:r>
            <a:br>
              <a:rPr lang="en-US" dirty="0" smtClean="0"/>
            </a:br>
            <a:r>
              <a:rPr lang="en-US" dirty="0" smtClean="0"/>
              <a:t>Approach: Display All w/ SAS Annotate File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7772400" cy="517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SAS Annotate File – Arrange Nodes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1981200" cy="131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09800" y="1295400"/>
            <a:ext cx="693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How do you arrange the nodes in some meaningful way?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All Nodes Around a Circle   </a:t>
            </a:r>
            <a:r>
              <a:rPr lang="en-US" sz="3600" b="1" dirty="0" smtClean="0"/>
              <a:t>or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Multidimensional Scaling of some or all nodes</a:t>
            </a:r>
          </a:p>
          <a:p>
            <a:pPr>
              <a:buFont typeface="Arial" pitchFamily="34" charset="0"/>
              <a:buChar char="•"/>
            </a:pP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962400"/>
            <a:ext cx="5486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proc </a:t>
            </a:r>
            <a:r>
              <a:rPr lang="en-US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mds</a:t>
            </a: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data=SGF2009.</a:t>
            </a: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TOPPOSTERSSIMILARITY</a:t>
            </a:r>
          </a:p>
          <a:p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 out=SGF2009.TopPosters2D</a:t>
            </a:r>
          </a:p>
          <a:p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 similar</a:t>
            </a:r>
          </a:p>
          <a:p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 dimension = 2</a:t>
            </a:r>
          </a:p>
          <a:p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 level=ordinal;</a:t>
            </a:r>
          </a:p>
          <a:p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run;</a:t>
            </a:r>
            <a:endParaRPr lang="en-US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Problem: MDS on 23K nodes?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68519" b="55517"/>
          <a:stretch>
            <a:fillRect/>
          </a:stretch>
        </p:blipFill>
        <p:spPr bwMode="auto">
          <a:xfrm>
            <a:off x="2209800" y="4038600"/>
            <a:ext cx="1295400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53000" y="1219200"/>
            <a:ext cx="419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Scale the nodes with the most links </a:t>
            </a:r>
          </a:p>
          <a:p>
            <a:pPr lvl="1"/>
            <a:r>
              <a:rPr lang="en-US" sz="3200" dirty="0" smtClean="0"/>
              <a:t>     (shown in red)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Arrange the others randomly in a circle around them</a:t>
            </a:r>
            <a:br>
              <a:rPr lang="en-US" sz="3200" dirty="0" smtClean="0"/>
            </a:br>
            <a:r>
              <a:rPr lang="en-US" sz="3200" dirty="0" smtClean="0"/>
              <a:t> (shown in gray)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Links to red nodes in blue, others in black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343400"/>
            <a:ext cx="1981200" cy="131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Zoom and Pan With Applet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33800"/>
            <a:ext cx="40481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1" y="1447800"/>
            <a:ext cx="6524230" cy="348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209800" y="4648200"/>
            <a:ext cx="228600" cy="15240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95800" y="51816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annotate – Vector output (E.G.) RTF would allow zoom, but not tip on links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3D with PROC G3D and Annotate</a:t>
            </a:r>
            <a:br>
              <a:rPr lang="en-US" dirty="0" smtClean="0"/>
            </a:br>
            <a:r>
              <a:rPr lang="en-US" dirty="0" smtClean="0"/>
              <a:t>ActiveX and Java Devices Only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3dSASL1.JPG"/>
          <p:cNvPicPr>
            <a:picLocks noChangeAspect="1"/>
          </p:cNvPicPr>
          <p:nvPr/>
        </p:nvPicPr>
        <p:blipFill>
          <a:blip r:embed="rId2"/>
          <a:srcRect l="20741" t="16667" r="24183" b="4444"/>
          <a:stretch>
            <a:fillRect/>
          </a:stretch>
        </p:blipFill>
        <p:spPr>
          <a:xfrm>
            <a:off x="1981200" y="1143000"/>
            <a:ext cx="48768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Visualize These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295400"/>
            <a:ext cx="3505200" cy="509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828800"/>
            <a:ext cx="44577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81000" y="1143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Nodes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772400" y="6096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Links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3D with PROC G3D and Annotate</a:t>
            </a:r>
            <a:br>
              <a:rPr lang="en-US" dirty="0" smtClean="0"/>
            </a:br>
            <a:r>
              <a:rPr lang="en-US" dirty="0" smtClean="0"/>
              <a:t>Generated in SAS 9.2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 descr="3dSASL2.JPG"/>
          <p:cNvPicPr>
            <a:picLocks noChangeAspect="1"/>
          </p:cNvPicPr>
          <p:nvPr/>
        </p:nvPicPr>
        <p:blipFill>
          <a:blip r:embed="rId2"/>
          <a:srcRect l="21602" t="17778" r="24183" b="3333"/>
          <a:stretch>
            <a:fillRect/>
          </a:stretch>
        </p:blipFill>
        <p:spPr>
          <a:xfrm>
            <a:off x="2057400" y="1219200"/>
            <a:ext cx="48006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3D with PROC G3D and Annotate</a:t>
            </a:r>
            <a:br>
              <a:rPr lang="en-US" dirty="0" smtClean="0"/>
            </a:br>
            <a:r>
              <a:rPr lang="en-US" dirty="0" smtClean="0"/>
              <a:t>Generated From EG 4.1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3dSASL3.JPG"/>
          <p:cNvPicPr>
            <a:picLocks noChangeAspect="1"/>
          </p:cNvPicPr>
          <p:nvPr/>
        </p:nvPicPr>
        <p:blipFill>
          <a:blip r:embed="rId2"/>
          <a:srcRect l="21602" t="17778" r="24183" b="3333"/>
          <a:stretch>
            <a:fillRect/>
          </a:stretch>
        </p:blipFill>
        <p:spPr>
          <a:xfrm>
            <a:off x="2057400" y="1219200"/>
            <a:ext cx="48006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3D with PROC G3D and Annotate</a:t>
            </a:r>
            <a:br>
              <a:rPr lang="en-US" dirty="0" smtClean="0"/>
            </a:br>
            <a:r>
              <a:rPr lang="en-US" dirty="0" smtClean="0"/>
              <a:t>ActiveX and Java Devices Only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3dSASL4.JPG"/>
          <p:cNvPicPr>
            <a:picLocks noChangeAspect="1"/>
          </p:cNvPicPr>
          <p:nvPr/>
        </p:nvPicPr>
        <p:blipFill>
          <a:blip r:embed="rId2"/>
          <a:srcRect l="21602" t="17778" r="24183" b="3333"/>
          <a:stretch>
            <a:fillRect/>
          </a:stretch>
        </p:blipFill>
        <p:spPr>
          <a:xfrm>
            <a:off x="2057400" y="1219200"/>
            <a:ext cx="48006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Kansas NSF </a:t>
            </a:r>
            <a:r>
              <a:rPr lang="en-US" dirty="0" err="1" smtClean="0"/>
              <a:t>EPSCoR</a:t>
            </a:r>
            <a:r>
              <a:rPr lang="en-US" dirty="0" smtClean="0"/>
              <a:t> Phase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Visualization Needs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Show relationships among 247 people </a:t>
            </a:r>
          </a:p>
          <a:p>
            <a:r>
              <a:rPr lang="en-US" dirty="0" smtClean="0"/>
              <a:t>And among  50 projects</a:t>
            </a:r>
          </a:p>
          <a:p>
            <a:r>
              <a:rPr lang="en-US" dirty="0" smtClean="0"/>
              <a:t>Show change in collaboration across time</a:t>
            </a:r>
          </a:p>
          <a:p>
            <a:r>
              <a:rPr lang="en-US" dirty="0" smtClean="0"/>
              <a:t>Differentiate core people</a:t>
            </a:r>
          </a:p>
          <a:p>
            <a:r>
              <a:rPr lang="en-US" dirty="0" smtClean="0"/>
              <a:t>Differentiate principal investigators (</a:t>
            </a:r>
            <a:r>
              <a:rPr lang="en-US" dirty="0" err="1" smtClean="0"/>
              <a:t>Pis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Differentiate institutions</a:t>
            </a:r>
          </a:p>
          <a:p>
            <a:r>
              <a:rPr lang="en-US" dirty="0" smtClean="0"/>
              <a:t>Animate across time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Projects </a:t>
            </a:r>
            <a:r>
              <a:rPr lang="en-US" b="1" dirty="0" smtClean="0"/>
              <a:t>Layer</a:t>
            </a:r>
            <a:r>
              <a:rPr lang="en-US" dirty="0" smtClean="0"/>
              <a:t> Arranged by </a:t>
            </a:r>
            <a:br>
              <a:rPr lang="en-US" dirty="0" smtClean="0"/>
            </a:br>
            <a:r>
              <a:rPr lang="en-US" dirty="0" smtClean="0"/>
              <a:t>People in Common Across all Years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7543800" cy="502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Core People Layer Arranged by </a:t>
            </a:r>
            <a:br>
              <a:rPr lang="en-US" dirty="0" smtClean="0"/>
            </a:br>
            <a:r>
              <a:rPr lang="en-US" dirty="0" err="1" smtClean="0"/>
              <a:t>Centroid</a:t>
            </a:r>
            <a:r>
              <a:rPr lang="en-US" dirty="0" smtClean="0"/>
              <a:t> of Projects to Which They Belong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7696200" cy="512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 and Links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73575" t="35755" r="4491" b="43603"/>
          <a:stretch>
            <a:fillRect/>
          </a:stretch>
        </p:blipFill>
        <p:spPr bwMode="auto">
          <a:xfrm>
            <a:off x="152400" y="2971800"/>
            <a:ext cx="5105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86200" y="1143000"/>
            <a:ext cx="5257800" cy="2677656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People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Color indicates institution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White dot is Principal Investigator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Size is count (e.g. publications)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Large tan dot indicates core person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Links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Width represents count in common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People in Fixed Positions </a:t>
            </a:r>
            <a:br>
              <a:rPr lang="en-US" dirty="0" smtClean="0"/>
            </a:br>
            <a:r>
              <a:rPr lang="en-US" dirty="0" smtClean="0"/>
              <a:t>Allows Animation Across Time (2006)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" y="1142999"/>
            <a:ext cx="7962197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People in Fixed Positions </a:t>
            </a:r>
            <a:br>
              <a:rPr lang="en-US" dirty="0" smtClean="0"/>
            </a:br>
            <a:r>
              <a:rPr lang="en-US" dirty="0" smtClean="0"/>
              <a:t>Allows Animation Across Time (2007)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" y="1143000"/>
            <a:ext cx="7962197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People in Fixed Positions </a:t>
            </a:r>
            <a:br>
              <a:rPr lang="en-US" dirty="0" smtClean="0"/>
            </a:br>
            <a:r>
              <a:rPr lang="en-US" dirty="0" smtClean="0"/>
              <a:t>Allows Animation Across Time (2008)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" y="1143000"/>
            <a:ext cx="7962197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Social Network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57721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Comparisons – </a:t>
            </a:r>
            <a:br>
              <a:rPr lang="en-US" dirty="0" smtClean="0"/>
            </a:br>
            <a:r>
              <a:rPr lang="en-US" dirty="0" smtClean="0"/>
              <a:t>All Proposals and Submissions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" y="1143000"/>
            <a:ext cx="7962197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Comparisons – </a:t>
            </a:r>
            <a:br>
              <a:rPr lang="en-US" dirty="0" smtClean="0"/>
            </a:br>
            <a:r>
              <a:rPr lang="en-US" dirty="0" smtClean="0"/>
              <a:t>Successful Proposals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" y="1143000"/>
            <a:ext cx="7962197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Comparisons – </a:t>
            </a:r>
            <a:br>
              <a:rPr lang="en-US" dirty="0" smtClean="0"/>
            </a:br>
            <a:r>
              <a:rPr lang="en-US" dirty="0" smtClean="0"/>
              <a:t>Proposals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" y="1143000"/>
            <a:ext cx="7962197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Comparisons – </a:t>
            </a:r>
            <a:br>
              <a:rPr lang="en-US" dirty="0" smtClean="0"/>
            </a:br>
            <a:r>
              <a:rPr lang="en-US" dirty="0" smtClean="0"/>
              <a:t>Scientific Product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" y="1143000"/>
            <a:ext cx="7962197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Comparisons – </a:t>
            </a:r>
            <a:br>
              <a:rPr lang="en-US" dirty="0" smtClean="0"/>
            </a:br>
            <a:r>
              <a:rPr lang="en-US" dirty="0" smtClean="0"/>
              <a:t>Combined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" y="1143000"/>
            <a:ext cx="7962197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Comparisons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/>
          <a:lstStyle/>
          <a:p>
            <a:r>
              <a:rPr lang="en-US" dirty="0" smtClean="0"/>
              <a:t>Applet</a:t>
            </a:r>
          </a:p>
          <a:p>
            <a:pPr lvl="1"/>
            <a:r>
              <a:rPr lang="en-US" dirty="0" smtClean="0"/>
              <a:t>Coding is Quick</a:t>
            </a:r>
          </a:p>
          <a:p>
            <a:pPr lvl="1"/>
            <a:r>
              <a:rPr lang="en-US" dirty="0" smtClean="0"/>
              <a:t>Slider</a:t>
            </a:r>
          </a:p>
          <a:p>
            <a:pPr lvl="1"/>
            <a:r>
              <a:rPr lang="en-US" dirty="0" smtClean="0"/>
              <a:t>Link Tips</a:t>
            </a:r>
          </a:p>
          <a:p>
            <a:pPr lvl="1"/>
            <a:r>
              <a:rPr lang="en-US" dirty="0" smtClean="0"/>
              <a:t>Memory Limits</a:t>
            </a:r>
          </a:p>
          <a:p>
            <a:pPr lvl="1"/>
            <a:r>
              <a:rPr lang="en-US" dirty="0" smtClean="0"/>
              <a:t>Screen Capture to Publish</a:t>
            </a:r>
          </a:p>
          <a:p>
            <a:pPr lvl="1"/>
            <a:r>
              <a:rPr lang="en-US" dirty="0" smtClean="0"/>
              <a:t>Dynamic Pan and Zoom</a:t>
            </a:r>
          </a:p>
          <a:p>
            <a:pPr lvl="1"/>
            <a:r>
              <a:rPr lang="en-US" dirty="0" smtClean="0"/>
              <a:t>Data Driven Color and Size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Annotate</a:t>
            </a:r>
          </a:p>
          <a:p>
            <a:pPr lvl="1"/>
            <a:r>
              <a:rPr lang="en-US" dirty="0" smtClean="0"/>
              <a:t>Additional Data Steps</a:t>
            </a:r>
          </a:p>
          <a:p>
            <a:pPr lvl="1"/>
            <a:r>
              <a:rPr lang="en-US" dirty="0" smtClean="0"/>
              <a:t>Animated GIF</a:t>
            </a:r>
          </a:p>
          <a:p>
            <a:pPr lvl="1"/>
            <a:r>
              <a:rPr lang="en-US" dirty="0" smtClean="0"/>
              <a:t>HTML Link Tips (Difficult)</a:t>
            </a:r>
          </a:p>
          <a:p>
            <a:pPr lvl="1"/>
            <a:r>
              <a:rPr lang="en-US" dirty="0" smtClean="0"/>
              <a:t>Many Nodes Possible</a:t>
            </a:r>
          </a:p>
          <a:p>
            <a:pPr lvl="1"/>
            <a:r>
              <a:rPr lang="en-US" dirty="0" smtClean="0"/>
              <a:t>High Quality Reproduction</a:t>
            </a:r>
          </a:p>
          <a:p>
            <a:pPr lvl="1"/>
            <a:r>
              <a:rPr lang="en-US" dirty="0" smtClean="0"/>
              <a:t>No Tips (ODS </a:t>
            </a:r>
            <a:r>
              <a:rPr lang="en-US" sz="2000" dirty="0" smtClean="0"/>
              <a:t>Vector Output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Richer </a:t>
            </a:r>
            <a:r>
              <a:rPr lang="en-US" dirty="0" err="1" smtClean="0"/>
              <a:t>Symbology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Animation Issues – Fix Node Position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752600"/>
            <a:ext cx="3733800" cy="44958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Fix the position of nodes across all frames</a:t>
            </a:r>
          </a:p>
          <a:p>
            <a:pPr lvl="1"/>
            <a:r>
              <a:rPr lang="en-US" dirty="0" smtClean="0"/>
              <a:t>Arrange in circle</a:t>
            </a:r>
          </a:p>
          <a:p>
            <a:pPr lvl="1"/>
            <a:r>
              <a:rPr lang="en-US" dirty="0" smtClean="0"/>
              <a:t>Dimension reduction (MDS?)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smtClean="0">
                <a:hlinkClick r:id="rId2" action="ppaction://hlinkfile"/>
              </a:rPr>
              <a:t>KNEGIF.htm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9" name="Picture 8" descr="KNEAnimati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143000"/>
            <a:ext cx="54864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 Issues - Interpolation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066800"/>
            <a:ext cx="3581400" cy="3200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Dimension reduction that preserves orientation - then interpolate between observations </a:t>
            </a:r>
          </a:p>
          <a:p>
            <a:r>
              <a:rPr lang="en-US" sz="2400" dirty="0" smtClean="0"/>
              <a:t>SAS Example:</a:t>
            </a:r>
            <a:br>
              <a:rPr lang="en-US" sz="2400" dirty="0" smtClean="0"/>
            </a:br>
            <a:r>
              <a:rPr lang="en-US" sz="2400" dirty="0" smtClean="0"/>
              <a:t>could do something like</a:t>
            </a:r>
            <a:br>
              <a:rPr lang="en-US" sz="2400" dirty="0" smtClean="0"/>
            </a:br>
            <a:r>
              <a:rPr lang="en-US" sz="2400" dirty="0" smtClean="0">
                <a:hlinkClick r:id="rId2" action="ppaction://hlinkfile"/>
              </a:rPr>
              <a:t>Kansas  Data Archive Bubble Plots </a:t>
            </a:r>
            <a:endParaRPr lang="en-US" sz="2400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SGF2009 paper 229, Larry Hoyle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55626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Chart from </a:t>
            </a:r>
            <a:r>
              <a:rPr lang="en-US" dirty="0" smtClean="0">
                <a:hlinkClick r:id="rId3"/>
              </a:rPr>
              <a:t>http://www.ipsr.ku.edu/ksdata/</a:t>
            </a:r>
            <a:endParaRPr lang="en-US" dirty="0" smtClean="0"/>
          </a:p>
          <a:p>
            <a:r>
              <a:rPr lang="en-US" dirty="0" smtClean="0"/>
              <a:t>Inspired by </a:t>
            </a:r>
            <a:r>
              <a:rPr lang="en-US" dirty="0" err="1" smtClean="0"/>
              <a:t>Trendalyzer</a:t>
            </a:r>
            <a:r>
              <a:rPr lang="en-US" dirty="0" smtClean="0"/>
              <a:t> Software </a:t>
            </a:r>
            <a:r>
              <a:rPr lang="en-US" dirty="0" smtClean="0">
                <a:hlinkClick r:id="rId4"/>
              </a:rPr>
              <a:t>http://www.gapminder.org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OffensesVSpoverty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000" y="1143000"/>
            <a:ext cx="5588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SAS Graph NV Workshop</a:t>
            </a:r>
          </a:p>
          <a:p>
            <a:r>
              <a:rPr lang="en-US" dirty="0" smtClean="0"/>
              <a:t>Enterprise Miner </a:t>
            </a:r>
          </a:p>
          <a:p>
            <a:pPr lvl="1"/>
            <a:r>
              <a:rPr lang="en-US" dirty="0" smtClean="0"/>
              <a:t>See paper 109-2009  </a:t>
            </a:r>
            <a:br>
              <a:rPr lang="en-US" dirty="0" smtClean="0"/>
            </a:br>
            <a:r>
              <a:rPr lang="en-US" dirty="0" smtClean="0"/>
              <a:t>Barry de </a:t>
            </a:r>
            <a:r>
              <a:rPr lang="en-US" dirty="0" smtClean="0"/>
              <a:t>Ville, </a:t>
            </a:r>
            <a:r>
              <a:rPr lang="en-US" b="1" dirty="0" smtClean="0"/>
              <a:t>Discover and Drive Brand Activity in Social Networks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SGF2009 paper 229, Larry Hoyle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143000"/>
          </a:xfrm>
        </p:spPr>
        <p:txBody>
          <a:bodyPr/>
          <a:lstStyle/>
          <a:p>
            <a:r>
              <a:rPr lang="en-US" dirty="0" smtClean="0"/>
              <a:t>Statistics - Clustering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9201"/>
            <a:ext cx="6705600" cy="1905000"/>
          </a:xfrm>
        </p:spPr>
        <p:txBody>
          <a:bodyPr/>
          <a:lstStyle/>
          <a:p>
            <a:r>
              <a:rPr lang="en-US" dirty="0" smtClean="0"/>
              <a:t>Clustering Coefficient</a:t>
            </a:r>
          </a:p>
          <a:p>
            <a:pPr lvl="1"/>
            <a:r>
              <a:rPr lang="en-US" dirty="0" smtClean="0"/>
              <a:t>Global </a:t>
            </a:r>
          </a:p>
          <a:p>
            <a:pPr lvl="1"/>
            <a:r>
              <a:rPr lang="en-US" dirty="0" smtClean="0"/>
              <a:t>Proportion of triads that have third link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3276600" y="2995924"/>
            <a:ext cx="5660446" cy="3176275"/>
            <a:chOff x="3276600" y="2995924"/>
            <a:chExt cx="5660446" cy="3176275"/>
          </a:xfrm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3276600" y="2995924"/>
              <a:ext cx="5660446" cy="3176275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3529329" y="3915281"/>
              <a:ext cx="827429" cy="10161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B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6781801" y="3200400"/>
              <a:ext cx="1066800" cy="552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7216409" y="4931413"/>
              <a:ext cx="860791" cy="9359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C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31" name="AutoShape 7"/>
            <p:cNvCxnSpPr>
              <a:cxnSpLocks noChangeShapeType="1"/>
              <a:stCxn id="1028" idx="3"/>
              <a:endCxn id="1029" idx="2"/>
            </p:cNvCxnSpPr>
            <p:nvPr/>
          </p:nvCxnSpPr>
          <p:spPr bwMode="auto">
            <a:xfrm flipV="1">
              <a:off x="4356758" y="3752838"/>
              <a:ext cx="2958443" cy="670509"/>
            </a:xfrm>
            <a:prstGeom prst="straightConnector1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2" name="AutoShape 8"/>
            <p:cNvCxnSpPr>
              <a:cxnSpLocks noChangeShapeType="1"/>
              <a:stCxn id="1028" idx="3"/>
              <a:endCxn id="1030" idx="1"/>
            </p:cNvCxnSpPr>
            <p:nvPr/>
          </p:nvCxnSpPr>
          <p:spPr bwMode="auto">
            <a:xfrm>
              <a:off x="4356758" y="4423347"/>
              <a:ext cx="2859651" cy="976060"/>
            </a:xfrm>
            <a:prstGeom prst="straightConnector1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3" name="AutoShape 9"/>
            <p:cNvCxnSpPr>
              <a:cxnSpLocks noChangeShapeType="1"/>
              <a:stCxn id="1029" idx="2"/>
              <a:endCxn id="1030" idx="1"/>
            </p:cNvCxnSpPr>
            <p:nvPr/>
          </p:nvCxnSpPr>
          <p:spPr bwMode="auto">
            <a:xfrm rot="5400000">
              <a:off x="6442521" y="4526726"/>
              <a:ext cx="1646569" cy="98792"/>
            </a:xfrm>
            <a:prstGeom prst="straightConnector1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7694171" y="3915281"/>
              <a:ext cx="823967" cy="10161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</a:rPr>
                <a:t>?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4800" y="3657600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BA and BC are present,</a:t>
            </a:r>
          </a:p>
          <a:p>
            <a:r>
              <a:rPr lang="en-US" sz="2800" dirty="0" smtClean="0"/>
              <a:t>Is AC present?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Constellation Chart: Nodes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48400" y="1981200"/>
            <a:ext cx="289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Nodes Have:</a:t>
            </a:r>
          </a:p>
          <a:p>
            <a:r>
              <a:rPr lang="en-US" sz="3200" dirty="0" smtClean="0"/>
              <a:t>Size (age)</a:t>
            </a:r>
          </a:p>
          <a:p>
            <a:r>
              <a:rPr lang="en-US" sz="3200" dirty="0" smtClean="0"/>
              <a:t>Color(gender)</a:t>
            </a:r>
          </a:p>
          <a:p>
            <a:r>
              <a:rPr lang="en-US" sz="3200" dirty="0" smtClean="0"/>
              <a:t>Tip (text)</a:t>
            </a:r>
            <a:endParaRPr lang="en-US" sz="32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57721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- </a:t>
            </a:r>
            <a:r>
              <a:rPr lang="en-US" dirty="0" err="1" smtClean="0"/>
              <a:t>Betweenness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066800"/>
            <a:ext cx="76962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Betweenness</a:t>
            </a:r>
            <a:r>
              <a:rPr lang="en-US" dirty="0" smtClean="0"/>
              <a:t> Centrality</a:t>
            </a:r>
          </a:p>
          <a:p>
            <a:pPr lvl="1"/>
            <a:r>
              <a:rPr lang="en-US" dirty="0" smtClean="0"/>
              <a:t>Individual</a:t>
            </a:r>
          </a:p>
          <a:p>
            <a:pPr lvl="1"/>
            <a:r>
              <a:rPr lang="en-US" dirty="0" smtClean="0"/>
              <a:t>Sum of proportion of shortest paths that go through a given link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5715000" y="2590800"/>
            <a:ext cx="2866838" cy="2426732"/>
            <a:chOff x="5715000" y="3429000"/>
            <a:chExt cx="2866838" cy="2426732"/>
          </a:xfrm>
        </p:grpSpPr>
        <p:sp>
          <p:nvSpPr>
            <p:cNvPr id="15" name="TextBox 14"/>
            <p:cNvSpPr txBox="1"/>
            <p:nvPr/>
          </p:nvSpPr>
          <p:spPr>
            <a:xfrm>
              <a:off x="5715000" y="4343400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62800" y="342900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86600" y="449580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15200" y="548640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05800" y="4495800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22" name="Straight Connector 21"/>
            <p:cNvCxnSpPr>
              <a:stCxn id="15" idx="3"/>
            </p:cNvCxnSpPr>
            <p:nvPr/>
          </p:nvCxnSpPr>
          <p:spPr>
            <a:xfrm flipV="1">
              <a:off x="6064776" y="3733800"/>
              <a:ext cx="1098024" cy="794266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endCxn id="17" idx="0"/>
            </p:cNvCxnSpPr>
            <p:nvPr/>
          </p:nvCxnSpPr>
          <p:spPr>
            <a:xfrm rot="5400000">
              <a:off x="6968316" y="4148916"/>
              <a:ext cx="609600" cy="841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7" idx="2"/>
              <a:endCxn id="19" idx="0"/>
            </p:cNvCxnSpPr>
            <p:nvPr/>
          </p:nvCxnSpPr>
          <p:spPr>
            <a:xfrm rot="16200000" flipH="1">
              <a:off x="7034697" y="5061466"/>
              <a:ext cx="621268" cy="2286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endCxn id="20" idx="1"/>
            </p:cNvCxnSpPr>
            <p:nvPr/>
          </p:nvCxnSpPr>
          <p:spPr>
            <a:xfrm flipV="1">
              <a:off x="7391400" y="4680466"/>
              <a:ext cx="914400" cy="43934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467600" y="3733800"/>
              <a:ext cx="838200" cy="762000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9" idx="3"/>
            </p:cNvCxnSpPr>
            <p:nvPr/>
          </p:nvCxnSpPr>
          <p:spPr>
            <a:xfrm flipV="1">
              <a:off x="7604062" y="4953000"/>
              <a:ext cx="701738" cy="7180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17" idx="1"/>
            </p:cNvCxnSpPr>
            <p:nvPr/>
          </p:nvCxnSpPr>
          <p:spPr>
            <a:xfrm>
              <a:off x="6248400" y="4572000"/>
              <a:ext cx="838200" cy="10846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381000" y="48768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Contributing to Centrality </a:t>
            </a:r>
            <a:r>
              <a:rPr lang="en-US" sz="2800" dirty="0" smtClean="0"/>
              <a:t>for v –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wvz</a:t>
            </a:r>
            <a:r>
              <a:rPr lang="en-US" sz="2800" dirty="0" smtClean="0"/>
              <a:t>   and </a:t>
            </a:r>
            <a:r>
              <a:rPr lang="en-US" sz="2800" dirty="0" smtClean="0">
                <a:solidFill>
                  <a:srgbClr val="7030A0"/>
                </a:solidFill>
              </a:rPr>
              <a:t>wxz</a:t>
            </a:r>
            <a:r>
              <a:rPr lang="en-US" sz="2800" dirty="0" smtClean="0"/>
              <a:t> – v is central 1 of 2 shortest w-z paths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- </a:t>
            </a:r>
            <a:r>
              <a:rPr lang="en-US" dirty="0" err="1" smtClean="0"/>
              <a:t>Betweenness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90600"/>
            <a:ext cx="76962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Betweenness</a:t>
            </a:r>
            <a:r>
              <a:rPr lang="en-US" dirty="0" smtClean="0"/>
              <a:t> Centrality</a:t>
            </a:r>
          </a:p>
          <a:p>
            <a:pPr lvl="1"/>
            <a:r>
              <a:rPr lang="en-US" dirty="0" smtClean="0"/>
              <a:t>Individual</a:t>
            </a:r>
          </a:p>
          <a:p>
            <a:pPr lvl="1"/>
            <a:r>
              <a:rPr lang="en-US" dirty="0" smtClean="0"/>
              <a:t>Sum of proportion of shortest paths that go through a given link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715000" y="2590800"/>
            <a:ext cx="2866838" cy="2426732"/>
            <a:chOff x="5715000" y="3429000"/>
            <a:chExt cx="2866838" cy="2426732"/>
          </a:xfrm>
        </p:grpSpPr>
        <p:sp>
          <p:nvSpPr>
            <p:cNvPr id="15" name="TextBox 14"/>
            <p:cNvSpPr txBox="1"/>
            <p:nvPr/>
          </p:nvSpPr>
          <p:spPr>
            <a:xfrm>
              <a:off x="5715000" y="4343400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62800" y="342900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86600" y="449580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15200" y="548640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05800" y="4495800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22" name="Straight Connector 21"/>
            <p:cNvCxnSpPr>
              <a:stCxn id="15" idx="3"/>
            </p:cNvCxnSpPr>
            <p:nvPr/>
          </p:nvCxnSpPr>
          <p:spPr>
            <a:xfrm flipV="1">
              <a:off x="6064776" y="3733800"/>
              <a:ext cx="1098024" cy="794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endCxn id="17" idx="0"/>
            </p:cNvCxnSpPr>
            <p:nvPr/>
          </p:nvCxnSpPr>
          <p:spPr>
            <a:xfrm rot="5400000">
              <a:off x="6968316" y="4148916"/>
              <a:ext cx="609600" cy="841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7" idx="2"/>
              <a:endCxn id="19" idx="0"/>
            </p:cNvCxnSpPr>
            <p:nvPr/>
          </p:nvCxnSpPr>
          <p:spPr>
            <a:xfrm rot="16200000" flipH="1">
              <a:off x="7034697" y="5061466"/>
              <a:ext cx="621268" cy="22860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endCxn id="20" idx="1"/>
            </p:cNvCxnSpPr>
            <p:nvPr/>
          </p:nvCxnSpPr>
          <p:spPr>
            <a:xfrm flipV="1">
              <a:off x="7391400" y="4680466"/>
              <a:ext cx="914400" cy="439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467600" y="3733800"/>
              <a:ext cx="838200" cy="76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9" idx="3"/>
            </p:cNvCxnSpPr>
            <p:nvPr/>
          </p:nvCxnSpPr>
          <p:spPr>
            <a:xfrm flipV="1">
              <a:off x="7604062" y="4953000"/>
              <a:ext cx="701738" cy="7180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17" idx="1"/>
            </p:cNvCxnSpPr>
            <p:nvPr/>
          </p:nvCxnSpPr>
          <p:spPr>
            <a:xfrm>
              <a:off x="6248400" y="4572000"/>
              <a:ext cx="838200" cy="10846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457200" y="50292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Contributing to Centrality </a:t>
            </a:r>
            <a:r>
              <a:rPr lang="en-US" sz="2800" dirty="0" smtClean="0"/>
              <a:t>for v – </a:t>
            </a:r>
          </a:p>
          <a:p>
            <a:r>
              <a:rPr lang="en-US" sz="2800" dirty="0" smtClean="0"/>
              <a:t>wvz   and wxz – v is central  in 1 of 2 shortest  w-z paths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wvy</a:t>
            </a:r>
            <a:r>
              <a:rPr lang="en-US" sz="2800" dirty="0" smtClean="0"/>
              <a:t>  - v is central  in 1 of 1 shortest w-y paths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- </a:t>
            </a:r>
            <a:r>
              <a:rPr lang="en-US" dirty="0" err="1" smtClean="0"/>
              <a:t>Betweenness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90600"/>
            <a:ext cx="76962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Betweenness</a:t>
            </a:r>
            <a:r>
              <a:rPr lang="en-US" dirty="0" smtClean="0"/>
              <a:t> Centrality</a:t>
            </a:r>
          </a:p>
          <a:p>
            <a:pPr lvl="1"/>
            <a:r>
              <a:rPr lang="en-US" dirty="0" smtClean="0"/>
              <a:t>Individual</a:t>
            </a:r>
          </a:p>
          <a:p>
            <a:pPr lvl="1"/>
            <a:r>
              <a:rPr lang="en-US" dirty="0" smtClean="0"/>
              <a:t>Sum of proportion of shortest paths that go through a given link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57200" y="4572000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Contributing to Centrality </a:t>
            </a:r>
            <a:r>
              <a:rPr lang="en-US" sz="2800" dirty="0" smtClean="0"/>
              <a:t>for v – </a:t>
            </a:r>
          </a:p>
          <a:p>
            <a:r>
              <a:rPr lang="en-US" sz="2800" dirty="0" smtClean="0"/>
              <a:t>wvz   and wxz – v is central  in 1 of 2 shortest  w-z paths</a:t>
            </a:r>
          </a:p>
          <a:p>
            <a:r>
              <a:rPr lang="en-US" sz="2800" dirty="0" smtClean="0"/>
              <a:t>wvy  - v is central  in 1 of 1 shortest w-y paths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wx</a:t>
            </a:r>
            <a:r>
              <a:rPr lang="en-US" sz="2800" dirty="0" smtClean="0"/>
              <a:t> – v is central in 0 of 1 shortest w-paths</a:t>
            </a:r>
            <a:endParaRPr lang="en-US" sz="2800" dirty="0"/>
          </a:p>
        </p:txBody>
      </p:sp>
      <p:grpSp>
        <p:nvGrpSpPr>
          <p:cNvPr id="2" name="Group 22"/>
          <p:cNvGrpSpPr/>
          <p:nvPr/>
        </p:nvGrpSpPr>
        <p:grpSpPr>
          <a:xfrm>
            <a:off x="5715000" y="2590800"/>
            <a:ext cx="2866838" cy="2426732"/>
            <a:chOff x="5715000" y="3429000"/>
            <a:chExt cx="2866838" cy="2426732"/>
          </a:xfrm>
        </p:grpSpPr>
        <p:sp>
          <p:nvSpPr>
            <p:cNvPr id="15" name="TextBox 14"/>
            <p:cNvSpPr txBox="1"/>
            <p:nvPr/>
          </p:nvSpPr>
          <p:spPr>
            <a:xfrm>
              <a:off x="5715000" y="4343400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62800" y="342900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86600" y="449580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15200" y="548640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05800" y="4495800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22" name="Straight Connector 21"/>
            <p:cNvCxnSpPr>
              <a:stCxn id="15" idx="3"/>
            </p:cNvCxnSpPr>
            <p:nvPr/>
          </p:nvCxnSpPr>
          <p:spPr>
            <a:xfrm flipV="1">
              <a:off x="6064776" y="3733800"/>
              <a:ext cx="1098024" cy="79426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endCxn id="17" idx="0"/>
            </p:cNvCxnSpPr>
            <p:nvPr/>
          </p:nvCxnSpPr>
          <p:spPr>
            <a:xfrm rot="5400000">
              <a:off x="6968316" y="4148916"/>
              <a:ext cx="609600" cy="841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7" idx="2"/>
              <a:endCxn id="19" idx="0"/>
            </p:cNvCxnSpPr>
            <p:nvPr/>
          </p:nvCxnSpPr>
          <p:spPr>
            <a:xfrm rot="16200000" flipH="1">
              <a:off x="7034697" y="5061466"/>
              <a:ext cx="621268" cy="22860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endCxn id="20" idx="1"/>
            </p:cNvCxnSpPr>
            <p:nvPr/>
          </p:nvCxnSpPr>
          <p:spPr>
            <a:xfrm flipV="1">
              <a:off x="7391400" y="4680466"/>
              <a:ext cx="914400" cy="439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467600" y="3733800"/>
              <a:ext cx="838200" cy="76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9" idx="3"/>
            </p:cNvCxnSpPr>
            <p:nvPr/>
          </p:nvCxnSpPr>
          <p:spPr>
            <a:xfrm flipV="1">
              <a:off x="7604062" y="4953000"/>
              <a:ext cx="701738" cy="7180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17" idx="1"/>
            </p:cNvCxnSpPr>
            <p:nvPr/>
          </p:nvCxnSpPr>
          <p:spPr>
            <a:xfrm>
              <a:off x="6248400" y="4572000"/>
              <a:ext cx="838200" cy="10846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2590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smtClean="0"/>
              <a:t>Larry Hoyle</a:t>
            </a:r>
          </a:p>
          <a:p>
            <a:pPr algn="ctr">
              <a:buNone/>
            </a:pPr>
            <a:r>
              <a:rPr lang="en-US" sz="6600" dirty="0" smtClean="0"/>
              <a:t>LarryHoyle@ku.edu</a:t>
            </a:r>
            <a:endParaRPr lang="en-US" sz="6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SGF2009 paper 229, Larry Hoyle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6" name="Picture 5" descr="KNEAnim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2400" y="3581400"/>
            <a:ext cx="3759200" cy="28194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733800"/>
            <a:ext cx="3882818" cy="258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200400"/>
            <a:ext cx="3092272" cy="223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04801"/>
            <a:ext cx="1981200" cy="18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7271E-6 C -0.02292 -0.00323 -0.04618 -0.00254 -0.0691 0.00162 C -0.07639 0.00463 -0.06979 0.0007 -0.07535 0.0081 C -0.08142 0.01619 -0.07674 0.00671 -0.08142 0.01481 C -0.08559 0.02221 -0.08837 0.0303 -0.09253 0.0377 C -0.09392 0.04371 -0.0967 0.04533 -0.09878 0.05088 C -0.10434 0.06592 -0.09462 0.04464 -0.10243 0.06083 C -0.10434 0.07077 -0.10712 0.08025 -0.10885 0.09043 C -0.10833 0.10847 -0.10747 0.12651 -0.10747 0.14455 C -0.10747 0.15958 -0.10521 0.20028 -0.11736 0.21508 C -0.11823 0.21878 -0.12101 0.22156 -0.12101 0.22503 C -0.12205 0.27313 -0.12257 0.27359 -0.10747 0.30412 C -0.10451 0.31013 -0.10191 0.31823 -0.09757 0.32216 C -0.09271 0.33234 -0.08854 0.33742 -0.08142 0.34691 C -0.07743 0.35246 -0.07274 0.36032 -0.06788 0.36494 C -0.06493 0.36772 -0.06181 0.3698 -0.0592 0.37327 C -0.05799 0.37489 -0.05712 0.37697 -0.05573 0.37813 C -0.0533 0.37975 -0.05035 0.37975 -0.04809 0.38136 C -0.03976 0.38715 -0.03247 0.39062 -0.02344 0.39455 C -0.00972 0.4075 0.00747 0.40495 0.02344 0.40611 C 0.02708 0.40773 0.0309 0.40773 0.03455 0.40935 C 0.03594 0.41004 0.03681 0.41212 0.03819 0.41282 C 0.03976 0.41374 0.04149 0.41397 0.04323 0.41444 C 0.04878 0.41814 0.05451 0.42207 0.06042 0.42415 C 0.06528 0.42901 0.07049 0.43317 0.07656 0.43571 C 0.08142 0.44219 0.0849 0.44936 0.09132 0.45213 C 0.10156 0.46578 0.09601 0.46161 0.10625 0.46693 C 0.11337 0.47433 0.11962 0.47965 0.12847 0.48335 C 0.13837 0.49284 0.15017 0.50324 0.16181 0.50787 C 0.16806 0.51388 0.175 0.51481 0.18247 0.51642 C 0.1974 0.51573 0.21233 0.51689 0.22708 0.51434 C 0.23003 0.51411 0.23455 0.50787 0.23455 0.5081 C 0.23802 0.50093 0.24358 0.49815 0.24931 0.49469 C 0.26076 0.48821 0.27413 0.48335 0.28646 0.48012 C 0.30972 0.46462 0.33785 0.45491 0.36424 0.45213 C 0.37865 0.45329 0.3809 0.45213 0.39132 0.45537 C 0.39635 0.45699 0.40087 0.46046 0.40625 0.46208 C 0.41163 0.46763 0.41667 0.46948 0.42344 0.47202 C 0.42847 0.47896 0.43438 0.48058 0.44063 0.48497 C 0.4533 0.49353 0.44028 0.48636 0.45295 0.4963 C 0.45503 0.49792 0.45729 0.49839 0.4592 0.49977 C 0.46823 0.50625 0.47552 0.51689 0.48403 0.52452 C 0.49045 0.53076 0.50052 0.53354 0.50851 0.53608 C 0.52882 0.53562 0.54896 0.53539 0.5691 0.53446 C 0.57153 0.534 0.57847 0.53238 0.58142 0.53123 C 0.58403 0.5303 0.58889 0.52776 0.58889 0.52799 C 0.5934 0.52336 0.59896 0.52036 0.60243 0.51434 C 0.61215 0.49792 0.62118 0.47896 0.63698 0.47202 C 0.64566 0.4637 0.65608 0.46254 0.66649 0.46046 C 0.67083 0.45953 0.67899 0.45722 0.67899 0.45745 C 0.68316 0.45144 0.69392 0.44519 0.7 0.44242 C 0.70538 0.43733 0.71076 0.43086 0.71354 0.42253 C 0.71493 0.41767 0.71493 0.41212 0.71719 0.40773 C 0.72118 0.4001 0.7191 0.40449 0.72344 0.39455 C 0.725 0.38576 0.72622 0.37928 0.72708 0.37003 C 0.72622 0.28215 0.73073 0.26596 0.72222 0.20861 C 0.72309 0.19959 0.72309 0.19057 0.72847 0.18409 C 0.73264 0.17276 0.73924 0.16513 0.74444 0.15449 C 0.74583 0.15148 0.74601 0.14778 0.74688 0.14455 C 0.74705 0.14293 0.74809 0.13969 0.74809 0.13992 C 0.74774 0.12766 0.74757 0.11564 0.74688 0.10361 C 0.74618 0.09506 0.74063 0.08835 0.73698 0.0821 C 0.7316 0.07285 0.72708 0.06268 0.71979 0.05574 C 0.7158 0.04788 0.70955 0.0384 0.70365 0.03284 C 0.69722 0.01989 0.68594 0.00579 0.67778 -0.00508 C 0.67552 -0.00786 0.67448 -0.01156 0.67292 -0.0148 C 0.67205 -0.01642 0.67031 -0.01988 0.67031 -0.01965 C 0.66007 -0.06082 0.69132 -0.06938 0.71354 -0.07238 C 0.71632 -0.07469 0.71944 -0.07631 0.72222 -0.07909 C 0.72448 -0.0814 0.75278 -0.03191 0.75278 -0.03168 " pathEditMode="relative" rAng="0" ptsTypes="ffffffffffffffffffffffffffffffffffffffffffffffffffffffffffffffffffffff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Constellation Chart Links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24600" y="2514600"/>
            <a:ext cx="266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Links Have:</a:t>
            </a:r>
          </a:p>
          <a:p>
            <a:r>
              <a:rPr lang="en-US" sz="3200" dirty="0" smtClean="0"/>
              <a:t>Width (Hours)</a:t>
            </a:r>
          </a:p>
          <a:p>
            <a:r>
              <a:rPr lang="en-US" sz="3200" dirty="0" smtClean="0"/>
              <a:t>Color(family)</a:t>
            </a:r>
          </a:p>
          <a:p>
            <a:r>
              <a:rPr lang="en-US" sz="3200" dirty="0" smtClean="0"/>
              <a:t>Tip (text)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57721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Network Graph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1752600" cy="164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" y="2971800"/>
            <a:ext cx="8763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Two SAS tools: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Constellation Chart Applet (and Macro)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Annotate File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Constellation Chart Slider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4419600"/>
            <a:ext cx="16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Slider set to show only links with </a:t>
            </a:r>
            <a:r>
              <a:rPr lang="en-US" sz="3600" dirty="0" smtClean="0"/>
              <a:t>19</a:t>
            </a:r>
            <a:r>
              <a:rPr lang="en-US" dirty="0" smtClean="0"/>
              <a:t> or more hours spent together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066800"/>
            <a:ext cx="57721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Constellation Chart Slider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SGF2009 paper 229,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4419600"/>
            <a:ext cx="16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Slider set to show only links with </a:t>
            </a:r>
            <a:r>
              <a:rPr lang="en-US" sz="3600" dirty="0" smtClean="0"/>
              <a:t>14</a:t>
            </a:r>
            <a:r>
              <a:rPr lang="en-US" dirty="0" smtClean="0"/>
              <a:t> or more hours spent together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066800"/>
            <a:ext cx="57721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Constellation Code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609600"/>
            <a:ext cx="8534400" cy="5791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title 'Mean Hours Spent Together';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%</a:t>
            </a:r>
            <a:r>
              <a:rPr lang="en-US" b="1" i="1" dirty="0" smtClean="0"/>
              <a:t>ds2const(</a:t>
            </a:r>
          </a:p>
          <a:p>
            <a:pPr>
              <a:buNone/>
            </a:pPr>
            <a:r>
              <a:rPr lang="en-US" b="1" i="1" dirty="0" smtClean="0"/>
              <a:t>          </a:t>
            </a:r>
            <a:r>
              <a:rPr lang="en-US" i="1" dirty="0" err="1" smtClean="0"/>
              <a:t>ndata</a:t>
            </a:r>
            <a:r>
              <a:rPr lang="en-US" i="1" dirty="0" smtClean="0"/>
              <a:t>=Flints,</a:t>
            </a:r>
            <a:r>
              <a:rPr lang="en-US" b="1" i="1" dirty="0" smtClean="0"/>
              <a:t>  </a:t>
            </a:r>
            <a:r>
              <a:rPr lang="en-US" dirty="0" smtClean="0"/>
              <a:t> </a:t>
            </a:r>
            <a:r>
              <a:rPr lang="en-US" dirty="0" err="1" smtClean="0"/>
              <a:t>ldata</a:t>
            </a:r>
            <a:r>
              <a:rPr lang="en-US" dirty="0" smtClean="0"/>
              <a:t>=</a:t>
            </a:r>
            <a:r>
              <a:rPr lang="en-US" dirty="0" err="1" smtClean="0"/>
              <a:t>FlintTimes</a:t>
            </a:r>
            <a:r>
              <a:rPr lang="en-US" dirty="0" smtClean="0"/>
              <a:t>,   </a:t>
            </a:r>
            <a:r>
              <a:rPr lang="en-US" dirty="0" err="1" smtClean="0"/>
              <a:t>datatype</a:t>
            </a:r>
            <a:r>
              <a:rPr lang="en-US" dirty="0" smtClean="0"/>
              <a:t>=assoc,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US" dirty="0" err="1" smtClean="0"/>
              <a:t>minlnkwt</a:t>
            </a:r>
            <a:r>
              <a:rPr lang="en-US" dirty="0" smtClean="0"/>
              <a:t>=30,</a:t>
            </a:r>
            <a:r>
              <a:rPr lang="en-US" b="1" dirty="0" smtClean="0"/>
              <a:t>  </a:t>
            </a:r>
            <a:r>
              <a:rPr lang="en-US" dirty="0" smtClean="0"/>
              <a:t>          height=360,</a:t>
            </a:r>
            <a:r>
              <a:rPr lang="en-US" b="1" dirty="0" smtClean="0"/>
              <a:t>  </a:t>
            </a:r>
            <a:r>
              <a:rPr lang="en-US" dirty="0" smtClean="0"/>
              <a:t>           width=480,</a:t>
            </a:r>
          </a:p>
          <a:p>
            <a:pPr>
              <a:buNone/>
            </a:pPr>
            <a:r>
              <a:rPr lang="en-US" dirty="0" smtClean="0"/>
              <a:t>          codebase=&amp;</a:t>
            </a:r>
            <a:r>
              <a:rPr lang="en-US" dirty="0" err="1" smtClean="0"/>
              <a:t>jarpath</a:t>
            </a:r>
            <a:r>
              <a:rPr lang="en-US" dirty="0" smtClean="0"/>
              <a:t>,                                   </a:t>
            </a:r>
            <a:r>
              <a:rPr lang="en-US" dirty="0" err="1" smtClean="0"/>
              <a:t>htmlfile</a:t>
            </a:r>
            <a:r>
              <a:rPr lang="en-US" dirty="0" smtClean="0"/>
              <a:t>=&amp;</a:t>
            </a:r>
            <a:r>
              <a:rPr lang="en-US" dirty="0" err="1" smtClean="0"/>
              <a:t>outfile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US" dirty="0" err="1" smtClean="0"/>
              <a:t>colormap</a:t>
            </a:r>
            <a:r>
              <a:rPr lang="en-US" dirty="0" smtClean="0"/>
              <a:t>=y,           </a:t>
            </a:r>
            <a:r>
              <a:rPr lang="en-US" dirty="0" err="1" smtClean="0"/>
              <a:t>fntsize</a:t>
            </a:r>
            <a:r>
              <a:rPr lang="en-US" dirty="0" smtClean="0"/>
              <a:t>=12,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US" dirty="0" err="1" smtClean="0"/>
              <a:t>nid</a:t>
            </a:r>
            <a:r>
              <a:rPr lang="en-US" dirty="0" smtClean="0"/>
              <a:t>=Person,            </a:t>
            </a:r>
            <a:r>
              <a:rPr lang="en-US" dirty="0" err="1" smtClean="0"/>
              <a:t>nlabel</a:t>
            </a:r>
            <a:r>
              <a:rPr lang="en-US" dirty="0" smtClean="0"/>
              <a:t>=Person,          </a:t>
            </a:r>
            <a:r>
              <a:rPr lang="en-US" dirty="0" err="1" smtClean="0"/>
              <a:t>nvalue</a:t>
            </a:r>
            <a:r>
              <a:rPr lang="en-US" dirty="0" smtClean="0"/>
              <a:t>=age,  	</a:t>
            </a:r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US" dirty="0" err="1" smtClean="0"/>
              <a:t>ncolor</a:t>
            </a:r>
            <a:r>
              <a:rPr lang="en-US" dirty="0" smtClean="0"/>
              <a:t>=gender,      </a:t>
            </a:r>
            <a:r>
              <a:rPr lang="en-US" dirty="0" err="1" smtClean="0"/>
              <a:t>ncolfmt</a:t>
            </a:r>
            <a:r>
              <a:rPr lang="en-US" dirty="0" smtClean="0"/>
              <a:t>=</a:t>
            </a:r>
            <a:r>
              <a:rPr lang="en-US" dirty="0" err="1" smtClean="0"/>
              <a:t>Gcolor</a:t>
            </a:r>
            <a:r>
              <a:rPr lang="en-US" dirty="0" smtClean="0"/>
              <a:t>.,       </a:t>
            </a:r>
            <a:r>
              <a:rPr lang="en-US" dirty="0" err="1" smtClean="0"/>
              <a:t>ntip</a:t>
            </a:r>
            <a:r>
              <a:rPr lang="en-US" dirty="0" smtClean="0"/>
              <a:t>=</a:t>
            </a:r>
            <a:r>
              <a:rPr lang="en-US" dirty="0" err="1" smtClean="0"/>
              <a:t>ntip</a:t>
            </a:r>
            <a:r>
              <a:rPr lang="en-US" dirty="0" smtClean="0"/>
              <a:t>,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US" dirty="0" err="1" smtClean="0"/>
              <a:t>lfrom</a:t>
            </a:r>
            <a:r>
              <a:rPr lang="en-US" dirty="0" smtClean="0"/>
              <a:t>=</a:t>
            </a:r>
            <a:r>
              <a:rPr lang="en-US" dirty="0" err="1" smtClean="0"/>
              <a:t>PersonFrom</a:t>
            </a:r>
            <a:r>
              <a:rPr lang="en-US" dirty="0" smtClean="0"/>
              <a:t>,  </a:t>
            </a:r>
            <a:r>
              <a:rPr lang="en-US" dirty="0" err="1" smtClean="0"/>
              <a:t>lto</a:t>
            </a:r>
            <a:r>
              <a:rPr lang="en-US" dirty="0" smtClean="0"/>
              <a:t>=</a:t>
            </a:r>
            <a:r>
              <a:rPr lang="en-US" dirty="0" err="1" smtClean="0"/>
              <a:t>PersonTo</a:t>
            </a:r>
            <a:r>
              <a:rPr lang="en-US" dirty="0" smtClean="0"/>
              <a:t>,        </a:t>
            </a:r>
            <a:r>
              <a:rPr lang="en-US" dirty="0" err="1" smtClean="0"/>
              <a:t>lvalue</a:t>
            </a:r>
            <a:r>
              <a:rPr lang="en-US" dirty="0" smtClean="0"/>
              <a:t>=</a:t>
            </a:r>
            <a:r>
              <a:rPr lang="en-US" dirty="0" err="1" smtClean="0"/>
              <a:t>MeanHours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US" dirty="0" err="1" smtClean="0"/>
              <a:t>linktype</a:t>
            </a:r>
            <a:r>
              <a:rPr lang="en-US" dirty="0" smtClean="0"/>
              <a:t>=line,            </a:t>
            </a:r>
            <a:r>
              <a:rPr lang="en-US" dirty="0" err="1" smtClean="0"/>
              <a:t>lcolor</a:t>
            </a:r>
            <a:r>
              <a:rPr lang="en-US" dirty="0" smtClean="0"/>
              <a:t>=</a:t>
            </a:r>
            <a:r>
              <a:rPr lang="en-US" dirty="0" err="1" smtClean="0"/>
              <a:t>linktype</a:t>
            </a:r>
            <a:r>
              <a:rPr lang="en-US" dirty="0" smtClean="0"/>
              <a:t>,     </a:t>
            </a:r>
            <a:r>
              <a:rPr lang="en-US" dirty="0" err="1" smtClean="0"/>
              <a:t>lcolfmt</a:t>
            </a:r>
            <a:r>
              <a:rPr lang="en-US" dirty="0" smtClean="0"/>
              <a:t>=</a:t>
            </a:r>
            <a:r>
              <a:rPr lang="en-US" dirty="0" err="1" smtClean="0"/>
              <a:t>Lcolor</a:t>
            </a:r>
            <a:r>
              <a:rPr lang="en-US" dirty="0" smtClean="0"/>
              <a:t>.,</a:t>
            </a:r>
          </a:p>
          <a:p>
            <a:pPr>
              <a:buNone/>
            </a:pPr>
            <a:r>
              <a:rPr lang="en-US" dirty="0" smtClean="0"/>
              <a:t>           </a:t>
            </a:r>
            <a:r>
              <a:rPr lang="en-US" dirty="0" err="1" smtClean="0"/>
              <a:t>ltip</a:t>
            </a:r>
            <a:r>
              <a:rPr lang="en-US" dirty="0" smtClean="0"/>
              <a:t>=</a:t>
            </a:r>
            <a:r>
              <a:rPr lang="en-US" dirty="0" err="1" smtClean="0"/>
              <a:t>ltip</a:t>
            </a:r>
            <a:r>
              <a:rPr lang="en-US" dirty="0" smtClean="0"/>
              <a:t>,                    </a:t>
            </a:r>
            <a:r>
              <a:rPr lang="en-US" dirty="0" err="1" smtClean="0"/>
              <a:t>sclnkwt</a:t>
            </a:r>
            <a:r>
              <a:rPr lang="en-US" dirty="0" smtClean="0"/>
              <a:t>=N</a:t>
            </a:r>
            <a:r>
              <a:rPr lang="en-US" b="1" dirty="0" smtClean="0"/>
              <a:t>)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SGF2009 paper 229, Larry Hoyle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F459-A7EF-4587-B742-220D7CF46D9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0" y="1676400"/>
            <a:ext cx="6096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Files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3276600"/>
            <a:ext cx="12954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Appearance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6200" y="4419600"/>
            <a:ext cx="838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Nodes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4800" y="5943600"/>
            <a:ext cx="6858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Links</a:t>
            </a:r>
            <a:endParaRPr lang="en-US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GF2009">
      <a:dk1>
        <a:srgbClr val="003B67"/>
      </a:dk1>
      <a:lt1>
        <a:srgbClr val="E5EFF9"/>
      </a:lt1>
      <a:dk2>
        <a:srgbClr val="003B67"/>
      </a:dk2>
      <a:lt2>
        <a:srgbClr val="E5EFF9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1469</TotalTime>
  <Words>1121</Words>
  <Application>Microsoft Office PowerPoint</Application>
  <PresentationFormat>On-screen Show (4:3)</PresentationFormat>
  <Paragraphs>280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Visualizing Two Social Networks Across Time with SAS®: Collaborators on a Research Grant vs. Those Posting on SAS-L</vt:lpstr>
      <vt:lpstr>Visualize These Data</vt:lpstr>
      <vt:lpstr>A Social Network</vt:lpstr>
      <vt:lpstr>Constellation Chart: Nodes</vt:lpstr>
      <vt:lpstr>Constellation Chart Links</vt:lpstr>
      <vt:lpstr>Social Network Graph</vt:lpstr>
      <vt:lpstr>Constellation Chart Slider</vt:lpstr>
      <vt:lpstr>Constellation Chart Slider</vt:lpstr>
      <vt:lpstr>Constellation Code</vt:lpstr>
      <vt:lpstr>Two Different Sets of Data Each With Their Own Challenges</vt:lpstr>
      <vt:lpstr>SAS-L Data – Available on the Web</vt:lpstr>
      <vt:lpstr>SAS-L - Too Many Nodes for Applet Approach: Limit the number of nodes</vt:lpstr>
      <vt:lpstr>SAS-L Those With Over 100 Posts</vt:lpstr>
      <vt:lpstr>Most Links are With a Core Group</vt:lpstr>
      <vt:lpstr>Too Many Nodes for Applet Approach: Display All w/ SAS Annotate File</vt:lpstr>
      <vt:lpstr>SAS Annotate File – Arrange Nodes</vt:lpstr>
      <vt:lpstr>Problem: MDS on 23K nodes?</vt:lpstr>
      <vt:lpstr>Zoom and Pan With Applet</vt:lpstr>
      <vt:lpstr>3D with PROC G3D and Annotate ActiveX and Java Devices Only</vt:lpstr>
      <vt:lpstr>3D with PROC G3D and Annotate Generated in SAS 9.2</vt:lpstr>
      <vt:lpstr>3D with PROC G3D and Annotate Generated From EG 4.1</vt:lpstr>
      <vt:lpstr>3D with PROC G3D and Annotate ActiveX and Java Devices Only</vt:lpstr>
      <vt:lpstr>Kansas NSF EPSCoR Phase V Visualization Needs</vt:lpstr>
      <vt:lpstr>Projects Layer Arranged by  People in Common Across all Years</vt:lpstr>
      <vt:lpstr>Core People Layer Arranged by  Centroid of Projects to Which They Belong</vt:lpstr>
      <vt:lpstr>People and Links</vt:lpstr>
      <vt:lpstr>People in Fixed Positions  Allows Animation Across Time (2006)</vt:lpstr>
      <vt:lpstr>People in Fixed Positions  Allows Animation Across Time (2007)</vt:lpstr>
      <vt:lpstr>People in Fixed Positions  Allows Animation Across Time (2008)</vt:lpstr>
      <vt:lpstr>Other Comparisons –  All Proposals and Submissions</vt:lpstr>
      <vt:lpstr>Other Comparisons –  Successful Proposals</vt:lpstr>
      <vt:lpstr>Other Comparisons –  Proposals</vt:lpstr>
      <vt:lpstr>Other Comparisons –  Scientific Product</vt:lpstr>
      <vt:lpstr>Other Comparisons –  Combined</vt:lpstr>
      <vt:lpstr>Method Comparisons</vt:lpstr>
      <vt:lpstr>Animation Issues – Fix Node Position</vt:lpstr>
      <vt:lpstr>Animation Issues - Interpolation</vt:lpstr>
      <vt:lpstr>Other Tools</vt:lpstr>
      <vt:lpstr>Statistics - Clustering</vt:lpstr>
      <vt:lpstr>Statistics - Betweenness</vt:lpstr>
      <vt:lpstr>Statistics - Betweenness</vt:lpstr>
      <vt:lpstr>Statistics - Betweenness</vt:lpstr>
      <vt:lpstr>Questions?</vt:lpstr>
    </vt:vector>
  </TitlesOfParts>
  <Company>University of Kansas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Stack and Queue Data Structures with SAS® Hash Objects </dc:title>
  <dc:creator>lhoyle</dc:creator>
  <cp:lastModifiedBy>lhoyle</cp:lastModifiedBy>
  <cp:revision>165</cp:revision>
  <dcterms:created xsi:type="dcterms:W3CDTF">2008-12-18T20:54:36Z</dcterms:created>
  <dcterms:modified xsi:type="dcterms:W3CDTF">2009-03-16T21:34:38Z</dcterms:modified>
</cp:coreProperties>
</file>