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3"/>
  </p:sldMasterIdLst>
  <p:notesMasterIdLst>
    <p:notesMasterId r:id="rId58"/>
  </p:notesMasterIdLst>
  <p:sldIdLst>
    <p:sldId id="256" r:id="rId14"/>
    <p:sldId id="257" r:id="rId15"/>
    <p:sldId id="258" r:id="rId16"/>
    <p:sldId id="259" r:id="rId17"/>
    <p:sldId id="260" r:id="rId18"/>
    <p:sldId id="261" r:id="rId19"/>
    <p:sldId id="262" r:id="rId20"/>
    <p:sldId id="265" r:id="rId21"/>
    <p:sldId id="266" r:id="rId22"/>
    <p:sldId id="267" r:id="rId23"/>
    <p:sldId id="278" r:id="rId24"/>
    <p:sldId id="279" r:id="rId25"/>
    <p:sldId id="280" r:id="rId26"/>
    <p:sldId id="263" r:id="rId27"/>
    <p:sldId id="264" r:id="rId28"/>
    <p:sldId id="268" r:id="rId29"/>
    <p:sldId id="269" r:id="rId30"/>
    <p:sldId id="270" r:id="rId31"/>
    <p:sldId id="271" r:id="rId32"/>
    <p:sldId id="272" r:id="rId33"/>
    <p:sldId id="273" r:id="rId34"/>
    <p:sldId id="274" r:id="rId35"/>
    <p:sldId id="275" r:id="rId36"/>
    <p:sldId id="276" r:id="rId37"/>
    <p:sldId id="281" r:id="rId38"/>
    <p:sldId id="282" r:id="rId39"/>
    <p:sldId id="277" r:id="rId40"/>
    <p:sldId id="283" r:id="rId41"/>
    <p:sldId id="284" r:id="rId42"/>
    <p:sldId id="285" r:id="rId43"/>
    <p:sldId id="286" r:id="rId44"/>
    <p:sldId id="287" r:id="rId45"/>
    <p:sldId id="288" r:id="rId46"/>
    <p:sldId id="289" r:id="rId47"/>
    <p:sldId id="290" r:id="rId48"/>
    <p:sldId id="292" r:id="rId49"/>
    <p:sldId id="291" r:id="rId50"/>
    <p:sldId id="293" r:id="rId51"/>
    <p:sldId id="294" r:id="rId52"/>
    <p:sldId id="299" r:id="rId53"/>
    <p:sldId id="296" r:id="rId54"/>
    <p:sldId id="295" r:id="rId55"/>
    <p:sldId id="297" r:id="rId56"/>
    <p:sldId id="298" r:id="rId5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503" autoAdjust="0"/>
  </p:normalViewPr>
  <p:slideViewPr>
    <p:cSldViewPr>
      <p:cViewPr varScale="1">
        <p:scale>
          <a:sx n="84" d="100"/>
          <a:sy n="84" d="100"/>
        </p:scale>
        <p:origin x="-175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notesMaster" Target="notesMasters/notesMaster1.xml"/><Relationship Id="rId5" Type="http://schemas.openxmlformats.org/officeDocument/2006/relationships/customXml" Target="../customXml/item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61" Type="http://schemas.openxmlformats.org/officeDocument/2006/relationships/theme" Target="theme/theme1.xml"/><Relationship Id="rId10" Type="http://schemas.openxmlformats.org/officeDocument/2006/relationships/customXml" Target="../customXml/item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8" Type="http://schemas.openxmlformats.org/officeDocument/2006/relationships/customXml" Target="../customXml/item8.xml"/><Relationship Id="rId51" Type="http://schemas.openxmlformats.org/officeDocument/2006/relationships/slide" Target="slides/slide38.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C9E766B-31C8-45CC-B459-54F42E118B46}" type="datetimeFigureOut">
              <a:rPr lang="en-US" smtClean="0"/>
              <a:t>12/8/2014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D89CA9E-A8FA-4AAA-9524-9CB9940164EF}" type="slidenum">
              <a:rPr lang="en-US" smtClean="0"/>
              <a:t>‹#›</a:t>
            </a:fld>
            <a:endParaRPr lang="en-US"/>
          </a:p>
        </p:txBody>
      </p:sp>
    </p:spTree>
    <p:extLst>
      <p:ext uri="{BB962C8B-B14F-4D97-AF65-F5344CB8AC3E}">
        <p14:creationId xmlns:p14="http://schemas.microsoft.com/office/powerpoint/2010/main" val="1290566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http://ipsr.ku.edu/ksdata/apps/KCMOtracts.php</a:t>
            </a:r>
          </a:p>
          <a:p>
            <a:r>
              <a:rPr lang="en-US" dirty="0" smtClean="0"/>
              <a:t>Focus on specific implementation of Leaflet that draws on core</a:t>
            </a:r>
            <a:r>
              <a:rPr lang="en-US" baseline="0" dirty="0" smtClean="0"/>
              <a:t> American Community Survey data for Census Tracts in the Kansas City, MO metro area.</a:t>
            </a:r>
            <a:endParaRPr lang="en-US" dirty="0"/>
          </a:p>
        </p:txBody>
      </p:sp>
      <p:sp>
        <p:nvSpPr>
          <p:cNvPr id="4" name="Slide Number Placeholder 3"/>
          <p:cNvSpPr>
            <a:spLocks noGrp="1"/>
          </p:cNvSpPr>
          <p:nvPr>
            <p:ph type="sldNum" sz="quarter" idx="10"/>
          </p:nvPr>
        </p:nvSpPr>
        <p:spPr/>
        <p:txBody>
          <a:bodyPr/>
          <a:lstStyle/>
          <a:p>
            <a:fld id="{AD89CA9E-A8FA-4AAA-9524-9CB9940164EF}" type="slidenum">
              <a:rPr lang="en-US" smtClean="0"/>
              <a:t>7</a:t>
            </a:fld>
            <a:endParaRPr lang="en-US"/>
          </a:p>
        </p:txBody>
      </p:sp>
    </p:spTree>
    <p:extLst>
      <p:ext uri="{BB962C8B-B14F-4D97-AF65-F5344CB8AC3E}">
        <p14:creationId xmlns:p14="http://schemas.microsoft.com/office/powerpoint/2010/main" val="1529014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http://leafletjs.com/</a:t>
            </a:r>
            <a:endParaRPr lang="en-US" dirty="0"/>
          </a:p>
        </p:txBody>
      </p:sp>
      <p:sp>
        <p:nvSpPr>
          <p:cNvPr id="4" name="Slide Number Placeholder 3"/>
          <p:cNvSpPr>
            <a:spLocks noGrp="1"/>
          </p:cNvSpPr>
          <p:nvPr>
            <p:ph type="sldNum" sz="quarter" idx="10"/>
          </p:nvPr>
        </p:nvSpPr>
        <p:spPr/>
        <p:txBody>
          <a:bodyPr/>
          <a:lstStyle/>
          <a:p>
            <a:fld id="{AD89CA9E-A8FA-4AAA-9524-9CB9940164EF}" type="slidenum">
              <a:rPr lang="en-US" smtClean="0"/>
              <a:t>20</a:t>
            </a:fld>
            <a:endParaRPr lang="en-US"/>
          </a:p>
        </p:txBody>
      </p:sp>
    </p:spTree>
    <p:extLst>
      <p:ext uri="{BB962C8B-B14F-4D97-AF65-F5344CB8AC3E}">
        <p14:creationId xmlns:p14="http://schemas.microsoft.com/office/powerpoint/2010/main" val="1328404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89CA9E-A8FA-4AAA-9524-9CB9940164EF}" type="slidenum">
              <a:rPr lang="en-US" smtClean="0"/>
              <a:t>21</a:t>
            </a:fld>
            <a:endParaRPr lang="en-US"/>
          </a:p>
        </p:txBody>
      </p:sp>
    </p:spTree>
    <p:extLst>
      <p:ext uri="{BB962C8B-B14F-4D97-AF65-F5344CB8AC3E}">
        <p14:creationId xmlns:p14="http://schemas.microsoft.com/office/powerpoint/2010/main" val="3639482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Leaflet Quick Start Guide Example - http://leafletjs.com/examples/quick-start-example.html</a:t>
            </a:r>
          </a:p>
          <a:p>
            <a:endParaRPr lang="en-US" dirty="0"/>
          </a:p>
        </p:txBody>
      </p:sp>
      <p:sp>
        <p:nvSpPr>
          <p:cNvPr id="4" name="Slide Number Placeholder 3"/>
          <p:cNvSpPr>
            <a:spLocks noGrp="1"/>
          </p:cNvSpPr>
          <p:nvPr>
            <p:ph type="sldNum" sz="quarter" idx="10"/>
          </p:nvPr>
        </p:nvSpPr>
        <p:spPr/>
        <p:txBody>
          <a:bodyPr/>
          <a:lstStyle/>
          <a:p>
            <a:fld id="{AD89CA9E-A8FA-4AAA-9524-9CB9940164EF}" type="slidenum">
              <a:rPr lang="en-US" smtClean="0"/>
              <a:t>24</a:t>
            </a:fld>
            <a:endParaRPr lang="en-US"/>
          </a:p>
        </p:txBody>
      </p:sp>
    </p:spTree>
    <p:extLst>
      <p:ext uri="{BB962C8B-B14F-4D97-AF65-F5344CB8AC3E}">
        <p14:creationId xmlns:p14="http://schemas.microsoft.com/office/powerpoint/2010/main" val="29954744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http://ipsr.ku.edu/ksdata/apps/leaflet.php?lat=38.958426&amp;lon=-</a:t>
            </a:r>
            <a:r>
              <a:rPr lang="en-US" dirty="0" smtClean="0"/>
              <a:t>95.251558</a:t>
            </a:r>
          </a:p>
          <a:p>
            <a:r>
              <a:rPr lang="en-US" dirty="0" smtClean="0"/>
              <a:t>Dynamic</a:t>
            </a:r>
            <a:r>
              <a:rPr lang="en-US" baseline="0" dirty="0" smtClean="0"/>
              <a:t> version of Leaflet quick start example where user can pass a latitude and/or longitude to place the point marker at given location.</a:t>
            </a:r>
            <a:endParaRPr lang="en-US" dirty="0" smtClean="0"/>
          </a:p>
          <a:p>
            <a:endParaRPr lang="en-US" dirty="0"/>
          </a:p>
        </p:txBody>
      </p:sp>
      <p:sp>
        <p:nvSpPr>
          <p:cNvPr id="4" name="Slide Number Placeholder 3"/>
          <p:cNvSpPr>
            <a:spLocks noGrp="1"/>
          </p:cNvSpPr>
          <p:nvPr>
            <p:ph type="sldNum" sz="quarter" idx="10"/>
          </p:nvPr>
        </p:nvSpPr>
        <p:spPr/>
        <p:txBody>
          <a:bodyPr/>
          <a:lstStyle/>
          <a:p>
            <a:fld id="{AD89CA9E-A8FA-4AAA-9524-9CB9940164EF}" type="slidenum">
              <a:rPr lang="en-US" smtClean="0"/>
              <a:t>25</a:t>
            </a:fld>
            <a:endParaRPr lang="en-US"/>
          </a:p>
        </p:txBody>
      </p:sp>
    </p:spTree>
    <p:extLst>
      <p:ext uri="{BB962C8B-B14F-4D97-AF65-F5344CB8AC3E}">
        <p14:creationId xmlns:p14="http://schemas.microsoft.com/office/powerpoint/2010/main" val="1666543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might one validate latitude</a:t>
            </a:r>
            <a:r>
              <a:rPr lang="en-US" baseline="0" dirty="0" smtClean="0"/>
              <a:t> and longitude?</a:t>
            </a:r>
          </a:p>
          <a:p>
            <a:endParaRPr lang="en-US" baseline="0" dirty="0" smtClean="0"/>
          </a:p>
          <a:p>
            <a:r>
              <a:rPr lang="en-US" baseline="0" dirty="0" smtClean="0"/>
              <a:t>Suggest:</a:t>
            </a:r>
          </a:p>
          <a:p>
            <a:r>
              <a:rPr lang="en-US" dirty="0" smtClean="0"/>
              <a:t>if (</a:t>
            </a:r>
            <a:r>
              <a:rPr lang="en-US" dirty="0" err="1" smtClean="0"/>
              <a:t>isset</a:t>
            </a:r>
            <a:r>
              <a:rPr lang="en-US" dirty="0" smtClean="0"/>
              <a:t>($_GET['</a:t>
            </a:r>
            <a:r>
              <a:rPr lang="en-US" dirty="0" err="1" smtClean="0"/>
              <a:t>lat</a:t>
            </a:r>
            <a:r>
              <a:rPr lang="en-US" dirty="0" smtClean="0"/>
              <a:t>']) &amp;&amp; $_GET['</a:t>
            </a:r>
            <a:r>
              <a:rPr lang="en-US" dirty="0" err="1" smtClean="0"/>
              <a:t>lat</a:t>
            </a:r>
            <a:r>
              <a:rPr lang="en-US" dirty="0" smtClean="0"/>
              <a:t>']&gt;=-90 &amp;&amp; $_GET['</a:t>
            </a:r>
            <a:r>
              <a:rPr lang="en-US" dirty="0" err="1" smtClean="0"/>
              <a:t>lat</a:t>
            </a:r>
            <a:r>
              <a:rPr lang="en-US" dirty="0" smtClean="0"/>
              <a:t>']&lt;=90) {	</a:t>
            </a:r>
          </a:p>
          <a:p>
            <a:r>
              <a:rPr lang="en-US" dirty="0" smtClean="0"/>
              <a:t>	 $</a:t>
            </a:r>
            <a:r>
              <a:rPr lang="en-US" dirty="0" err="1" smtClean="0"/>
              <a:t>mylat</a:t>
            </a:r>
            <a:r>
              <a:rPr lang="en-US" dirty="0" smtClean="0"/>
              <a:t>=$_GET['</a:t>
            </a:r>
            <a:r>
              <a:rPr lang="en-US" dirty="0" err="1" smtClean="0"/>
              <a:t>lat</a:t>
            </a:r>
            <a:r>
              <a:rPr lang="en-US" dirty="0" smtClean="0"/>
              <a:t>'];	</a:t>
            </a:r>
          </a:p>
          <a:p>
            <a:r>
              <a:rPr lang="en-US" dirty="0" smtClean="0"/>
              <a:t> }else $</a:t>
            </a:r>
            <a:r>
              <a:rPr lang="en-US" dirty="0" err="1" smtClean="0"/>
              <a:t>mylat</a:t>
            </a:r>
            <a:r>
              <a:rPr lang="en-US" dirty="0" smtClean="0"/>
              <a:t>=51.5;</a:t>
            </a:r>
          </a:p>
          <a:p>
            <a:endParaRPr lang="en-US" dirty="0" smtClean="0"/>
          </a:p>
          <a:p>
            <a:r>
              <a:rPr lang="en-US" dirty="0" smtClean="0"/>
              <a:t>if (</a:t>
            </a:r>
            <a:r>
              <a:rPr lang="en-US" dirty="0" err="1" smtClean="0"/>
              <a:t>isset</a:t>
            </a:r>
            <a:r>
              <a:rPr lang="en-US" dirty="0" smtClean="0"/>
              <a:t>($_GET['</a:t>
            </a:r>
            <a:r>
              <a:rPr lang="en-US" dirty="0" err="1" smtClean="0"/>
              <a:t>lon</a:t>
            </a:r>
            <a:r>
              <a:rPr lang="en-US" dirty="0" smtClean="0"/>
              <a:t>']) &amp;&amp; $_GET['</a:t>
            </a:r>
            <a:r>
              <a:rPr lang="en-US" dirty="0" err="1" smtClean="0"/>
              <a:t>lon</a:t>
            </a:r>
            <a:r>
              <a:rPr lang="en-US" dirty="0" smtClean="0"/>
              <a:t>']&gt;=-180 &amp;&amp; $_GET['</a:t>
            </a:r>
            <a:r>
              <a:rPr lang="en-US" dirty="0" err="1" smtClean="0"/>
              <a:t>lon</a:t>
            </a:r>
            <a:r>
              <a:rPr lang="en-US" dirty="0" smtClean="0"/>
              <a:t>']&lt;=180) {	</a:t>
            </a:r>
          </a:p>
          <a:p>
            <a:r>
              <a:rPr lang="en-US" dirty="0" smtClean="0"/>
              <a:t>	$</a:t>
            </a:r>
            <a:r>
              <a:rPr lang="en-US" dirty="0" err="1" smtClean="0"/>
              <a:t>mylon</a:t>
            </a:r>
            <a:r>
              <a:rPr lang="en-US" dirty="0" smtClean="0"/>
              <a:t>=$_GET['</a:t>
            </a:r>
            <a:r>
              <a:rPr lang="en-US" dirty="0" err="1" smtClean="0"/>
              <a:t>lon</a:t>
            </a:r>
            <a:r>
              <a:rPr lang="en-US" dirty="0" smtClean="0"/>
              <a:t>'];	 </a:t>
            </a:r>
          </a:p>
          <a:p>
            <a:r>
              <a:rPr lang="en-US" dirty="0" smtClean="0"/>
              <a:t>}else $</a:t>
            </a:r>
            <a:r>
              <a:rPr lang="en-US" dirty="0" err="1" smtClean="0"/>
              <a:t>mylon</a:t>
            </a:r>
            <a:r>
              <a:rPr lang="en-US" dirty="0" smtClean="0"/>
              <a:t>=-0.09;</a:t>
            </a:r>
            <a:endParaRPr lang="en-US" dirty="0"/>
          </a:p>
        </p:txBody>
      </p:sp>
      <p:sp>
        <p:nvSpPr>
          <p:cNvPr id="4" name="Slide Number Placeholder 3"/>
          <p:cNvSpPr>
            <a:spLocks noGrp="1"/>
          </p:cNvSpPr>
          <p:nvPr>
            <p:ph type="sldNum" sz="quarter" idx="10"/>
          </p:nvPr>
        </p:nvSpPr>
        <p:spPr/>
        <p:txBody>
          <a:bodyPr/>
          <a:lstStyle/>
          <a:p>
            <a:fld id="{AD89CA9E-A8FA-4AAA-9524-9CB9940164EF}" type="slidenum">
              <a:rPr lang="en-US" smtClean="0"/>
              <a:t>27</a:t>
            </a:fld>
            <a:endParaRPr lang="en-US"/>
          </a:p>
        </p:txBody>
      </p:sp>
    </p:spTree>
    <p:extLst>
      <p:ext uri="{BB962C8B-B14F-4D97-AF65-F5344CB8AC3E}">
        <p14:creationId xmlns:p14="http://schemas.microsoft.com/office/powerpoint/2010/main" val="147782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89CA9E-A8FA-4AAA-9524-9CB9940164EF}" type="slidenum">
              <a:rPr lang="en-US" smtClean="0"/>
              <a:t>29</a:t>
            </a:fld>
            <a:endParaRPr lang="en-US"/>
          </a:p>
        </p:txBody>
      </p:sp>
    </p:spTree>
    <p:extLst>
      <p:ext uri="{BB962C8B-B14F-4D97-AF65-F5344CB8AC3E}">
        <p14:creationId xmlns:p14="http://schemas.microsoft.com/office/powerpoint/2010/main" val="7622836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a:t>
            </a:r>
            <a:r>
              <a:rPr lang="en-US" baseline="0" dirty="0" smtClean="0"/>
              <a:t> Peterson text page 347.  Author has put the connect code in a separate file and used an include.  </a:t>
            </a:r>
            <a:r>
              <a:rPr lang="en-US" baseline="0" dirty="0" smtClean="0"/>
              <a:t>Here I have in the same file to show how to connect to a MySQL database.</a:t>
            </a:r>
            <a:endParaRPr lang="en-US" dirty="0"/>
          </a:p>
        </p:txBody>
      </p:sp>
      <p:sp>
        <p:nvSpPr>
          <p:cNvPr id="4" name="Slide Number Placeholder 3"/>
          <p:cNvSpPr>
            <a:spLocks noGrp="1"/>
          </p:cNvSpPr>
          <p:nvPr>
            <p:ph type="sldNum" sz="quarter" idx="10"/>
          </p:nvPr>
        </p:nvSpPr>
        <p:spPr/>
        <p:txBody>
          <a:bodyPr/>
          <a:lstStyle/>
          <a:p>
            <a:fld id="{AD89CA9E-A8FA-4AAA-9524-9CB9940164EF}" type="slidenum">
              <a:rPr lang="en-US" smtClean="0"/>
              <a:t>30</a:t>
            </a:fld>
            <a:endParaRPr lang="en-US"/>
          </a:p>
        </p:txBody>
      </p:sp>
    </p:spTree>
    <p:extLst>
      <p:ext uri="{BB962C8B-B14F-4D97-AF65-F5344CB8AC3E}">
        <p14:creationId xmlns:p14="http://schemas.microsoft.com/office/powerpoint/2010/main" val="10236618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a:t>
            </a:r>
            <a:r>
              <a:rPr lang="en-US" dirty="0" err="1" smtClean="0"/>
              <a:t>clr</a:t>
            </a:r>
            <a:r>
              <a:rPr lang="en-US" dirty="0" smtClean="0"/>
              <a:t> detected</a:t>
            </a:r>
            <a:r>
              <a:rPr lang="en-US" baseline="0" dirty="0" smtClean="0"/>
              <a:t> here but a change in </a:t>
            </a:r>
            <a:r>
              <a:rPr lang="en-US" baseline="0" dirty="0" err="1" smtClean="0"/>
              <a:t>choropleth</a:t>
            </a:r>
            <a:r>
              <a:rPr lang="en-US" baseline="0" dirty="0" smtClean="0"/>
              <a:t> map color is not yet implemented as a feature in this map.  I have other maps where the default is blue but the use can select orange or green hues.</a:t>
            </a:r>
            <a:endParaRPr lang="en-US" dirty="0"/>
          </a:p>
        </p:txBody>
      </p:sp>
      <p:sp>
        <p:nvSpPr>
          <p:cNvPr id="4" name="Slide Number Placeholder 3"/>
          <p:cNvSpPr>
            <a:spLocks noGrp="1"/>
          </p:cNvSpPr>
          <p:nvPr>
            <p:ph type="sldNum" sz="quarter" idx="10"/>
          </p:nvPr>
        </p:nvSpPr>
        <p:spPr/>
        <p:txBody>
          <a:bodyPr/>
          <a:lstStyle/>
          <a:p>
            <a:fld id="{AD89CA9E-A8FA-4AAA-9524-9CB9940164EF}" type="slidenum">
              <a:rPr lang="en-US" smtClean="0"/>
              <a:t>32</a:t>
            </a:fld>
            <a:endParaRPr lang="en-US"/>
          </a:p>
        </p:txBody>
      </p:sp>
    </p:spTree>
    <p:extLst>
      <p:ext uri="{BB962C8B-B14F-4D97-AF65-F5344CB8AC3E}">
        <p14:creationId xmlns:p14="http://schemas.microsoft.com/office/powerpoint/2010/main" val="38485398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Call</a:t>
            </a:r>
            <a:r>
              <a:rPr lang="en-US" baseline="0" dirty="0" smtClean="0"/>
              <a:t> to Leaflet CSS and </a:t>
            </a:r>
            <a:r>
              <a:rPr lang="en-US" baseline="0" dirty="0" err="1" smtClean="0"/>
              <a:t>Javascript</a:t>
            </a:r>
            <a:endParaRPr lang="en-US" dirty="0"/>
          </a:p>
        </p:txBody>
      </p:sp>
      <p:sp>
        <p:nvSpPr>
          <p:cNvPr id="4" name="Slide Number Placeholder 3"/>
          <p:cNvSpPr>
            <a:spLocks noGrp="1"/>
          </p:cNvSpPr>
          <p:nvPr>
            <p:ph type="sldNum" sz="quarter" idx="10"/>
          </p:nvPr>
        </p:nvSpPr>
        <p:spPr/>
        <p:txBody>
          <a:bodyPr/>
          <a:lstStyle/>
          <a:p>
            <a:fld id="{AD89CA9E-A8FA-4AAA-9524-9CB9940164EF}" type="slidenum">
              <a:rPr lang="en-US" smtClean="0"/>
              <a:t>33</a:t>
            </a:fld>
            <a:endParaRPr lang="en-US"/>
          </a:p>
        </p:txBody>
      </p:sp>
    </p:spTree>
    <p:extLst>
      <p:ext uri="{BB962C8B-B14F-4D97-AF65-F5344CB8AC3E}">
        <p14:creationId xmlns:p14="http://schemas.microsoft.com/office/powerpoint/2010/main" val="8150165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Background tile and a function called </a:t>
            </a:r>
            <a:r>
              <a:rPr lang="en-US" dirty="0" err="1" smtClean="0"/>
              <a:t>myStyle</a:t>
            </a:r>
            <a:r>
              <a:rPr lang="en-US" dirty="0" smtClean="0"/>
              <a:t> which set the outline color, opacity, and calls</a:t>
            </a:r>
            <a:r>
              <a:rPr lang="en-US" baseline="0" dirty="0" smtClean="0"/>
              <a:t> another function called </a:t>
            </a:r>
            <a:r>
              <a:rPr lang="en-US" baseline="0" dirty="0" err="1" smtClean="0"/>
              <a:t>getColor</a:t>
            </a:r>
            <a:r>
              <a:rPr lang="en-US" baseline="0" dirty="0" smtClean="0"/>
              <a:t> which sets the color for each polygon.</a:t>
            </a:r>
            <a:endParaRPr lang="en-US" dirty="0"/>
          </a:p>
        </p:txBody>
      </p:sp>
      <p:sp>
        <p:nvSpPr>
          <p:cNvPr id="4" name="Slide Number Placeholder 3"/>
          <p:cNvSpPr>
            <a:spLocks noGrp="1"/>
          </p:cNvSpPr>
          <p:nvPr>
            <p:ph type="sldNum" sz="quarter" idx="10"/>
          </p:nvPr>
        </p:nvSpPr>
        <p:spPr/>
        <p:txBody>
          <a:bodyPr/>
          <a:lstStyle/>
          <a:p>
            <a:fld id="{AD89CA9E-A8FA-4AAA-9524-9CB9940164EF}" type="slidenum">
              <a:rPr lang="en-US" smtClean="0"/>
              <a:t>34</a:t>
            </a:fld>
            <a:endParaRPr lang="en-US"/>
          </a:p>
        </p:txBody>
      </p:sp>
    </p:spTree>
    <p:extLst>
      <p:ext uri="{BB962C8B-B14F-4D97-AF65-F5344CB8AC3E}">
        <p14:creationId xmlns:p14="http://schemas.microsoft.com/office/powerpoint/2010/main" val="2409972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http://www.mysql.com/</a:t>
            </a:r>
          </a:p>
          <a:p>
            <a:endParaRPr lang="en-US" dirty="0"/>
          </a:p>
        </p:txBody>
      </p:sp>
      <p:sp>
        <p:nvSpPr>
          <p:cNvPr id="4" name="Slide Number Placeholder 3"/>
          <p:cNvSpPr>
            <a:spLocks noGrp="1"/>
          </p:cNvSpPr>
          <p:nvPr>
            <p:ph type="sldNum" sz="quarter" idx="10"/>
          </p:nvPr>
        </p:nvSpPr>
        <p:spPr/>
        <p:txBody>
          <a:bodyPr/>
          <a:lstStyle/>
          <a:p>
            <a:fld id="{AD89CA9E-A8FA-4AAA-9524-9CB9940164EF}" type="slidenum">
              <a:rPr lang="en-US" smtClean="0"/>
              <a:t>8</a:t>
            </a:fld>
            <a:endParaRPr lang="en-US"/>
          </a:p>
        </p:txBody>
      </p:sp>
    </p:spTree>
    <p:extLst>
      <p:ext uri="{BB962C8B-B14F-4D97-AF65-F5344CB8AC3E}">
        <p14:creationId xmlns:p14="http://schemas.microsoft.com/office/powerpoint/2010/main" val="10352944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Query </a:t>
            </a:r>
            <a:r>
              <a:rPr lang="en-US" dirty="0" err="1" smtClean="0"/>
              <a:t>db</a:t>
            </a:r>
            <a:r>
              <a:rPr lang="en-US" dirty="0" smtClean="0"/>
              <a:t> and calculate</a:t>
            </a:r>
            <a:r>
              <a:rPr lang="en-US" baseline="0" dirty="0" smtClean="0"/>
              <a:t> 5 equal interval classes.</a:t>
            </a:r>
            <a:endParaRPr lang="en-US" dirty="0"/>
          </a:p>
        </p:txBody>
      </p:sp>
      <p:sp>
        <p:nvSpPr>
          <p:cNvPr id="4" name="Slide Number Placeholder 3"/>
          <p:cNvSpPr>
            <a:spLocks noGrp="1"/>
          </p:cNvSpPr>
          <p:nvPr>
            <p:ph type="sldNum" sz="quarter" idx="10"/>
          </p:nvPr>
        </p:nvSpPr>
        <p:spPr/>
        <p:txBody>
          <a:bodyPr/>
          <a:lstStyle/>
          <a:p>
            <a:fld id="{AD89CA9E-A8FA-4AAA-9524-9CB9940164EF}" type="slidenum">
              <a:rPr lang="en-US" smtClean="0"/>
              <a:t>35</a:t>
            </a:fld>
            <a:endParaRPr lang="en-US"/>
          </a:p>
        </p:txBody>
      </p:sp>
    </p:spTree>
    <p:extLst>
      <p:ext uri="{BB962C8B-B14F-4D97-AF65-F5344CB8AC3E}">
        <p14:creationId xmlns:p14="http://schemas.microsoft.com/office/powerpoint/2010/main" val="40204255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Set the colors for each of</a:t>
            </a:r>
            <a:r>
              <a:rPr lang="en-US" baseline="0" dirty="0" smtClean="0"/>
              <a:t> the five classes and a function which sets the popup info for each polygon.</a:t>
            </a:r>
            <a:endParaRPr lang="en-US" dirty="0"/>
          </a:p>
        </p:txBody>
      </p:sp>
      <p:sp>
        <p:nvSpPr>
          <p:cNvPr id="4" name="Slide Number Placeholder 3"/>
          <p:cNvSpPr>
            <a:spLocks noGrp="1"/>
          </p:cNvSpPr>
          <p:nvPr>
            <p:ph type="sldNum" sz="quarter" idx="10"/>
          </p:nvPr>
        </p:nvSpPr>
        <p:spPr/>
        <p:txBody>
          <a:bodyPr/>
          <a:lstStyle/>
          <a:p>
            <a:fld id="{AD89CA9E-A8FA-4AAA-9524-9CB9940164EF}" type="slidenum">
              <a:rPr lang="en-US" smtClean="0"/>
              <a:t>36</a:t>
            </a:fld>
            <a:endParaRPr lang="en-US"/>
          </a:p>
        </p:txBody>
      </p:sp>
    </p:spTree>
    <p:extLst>
      <p:ext uri="{BB962C8B-B14F-4D97-AF65-F5344CB8AC3E}">
        <p14:creationId xmlns:p14="http://schemas.microsoft.com/office/powerpoint/2010/main" val="37729686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b and</a:t>
            </a:r>
            <a:r>
              <a:rPr lang="en-US" baseline="0" dirty="0" smtClean="0"/>
              <a:t> c are the same table, so this query could be improved by removing the reference to C and changing these to B since the data are stored in a wide table.  If however, the data were stored a star schema format, separate calls would necessary.</a:t>
            </a:r>
            <a:endParaRPr lang="en-US" dirty="0"/>
          </a:p>
        </p:txBody>
      </p:sp>
      <p:sp>
        <p:nvSpPr>
          <p:cNvPr id="4" name="Slide Number Placeholder 3"/>
          <p:cNvSpPr>
            <a:spLocks noGrp="1"/>
          </p:cNvSpPr>
          <p:nvPr>
            <p:ph type="sldNum" sz="quarter" idx="10"/>
          </p:nvPr>
        </p:nvSpPr>
        <p:spPr/>
        <p:txBody>
          <a:bodyPr/>
          <a:lstStyle/>
          <a:p>
            <a:fld id="{AD89CA9E-A8FA-4AAA-9524-9CB9940164EF}" type="slidenum">
              <a:rPr lang="en-US" smtClean="0"/>
              <a:t>37</a:t>
            </a:fld>
            <a:endParaRPr lang="en-US"/>
          </a:p>
        </p:txBody>
      </p:sp>
    </p:spTree>
    <p:extLst>
      <p:ext uri="{BB962C8B-B14F-4D97-AF65-F5344CB8AC3E}">
        <p14:creationId xmlns:p14="http://schemas.microsoft.com/office/powerpoint/2010/main" val="29347177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looks awkward but it is just PHP writing out </a:t>
            </a:r>
            <a:r>
              <a:rPr lang="en-US" dirty="0" err="1" smtClean="0"/>
              <a:t>Javascript</a:t>
            </a:r>
            <a:r>
              <a:rPr lang="en-US" dirty="0" smtClean="0"/>
              <a:t>.</a:t>
            </a:r>
            <a:r>
              <a:rPr lang="en-US" baseline="0" dirty="0" smtClean="0"/>
              <a:t>  Select View code in a browser window to see how this looks without all the PHP code.</a:t>
            </a:r>
            <a:endParaRPr lang="en-US" dirty="0"/>
          </a:p>
        </p:txBody>
      </p:sp>
      <p:sp>
        <p:nvSpPr>
          <p:cNvPr id="4" name="Slide Number Placeholder 3"/>
          <p:cNvSpPr>
            <a:spLocks noGrp="1"/>
          </p:cNvSpPr>
          <p:nvPr>
            <p:ph type="sldNum" sz="quarter" idx="10"/>
          </p:nvPr>
        </p:nvSpPr>
        <p:spPr/>
        <p:txBody>
          <a:bodyPr/>
          <a:lstStyle/>
          <a:p>
            <a:fld id="{AD89CA9E-A8FA-4AAA-9524-9CB9940164EF}" type="slidenum">
              <a:rPr lang="en-US" smtClean="0"/>
              <a:t>38</a:t>
            </a:fld>
            <a:endParaRPr lang="en-US"/>
          </a:p>
        </p:txBody>
      </p:sp>
    </p:spTree>
    <p:extLst>
      <p:ext uri="{BB962C8B-B14F-4D97-AF65-F5344CB8AC3E}">
        <p14:creationId xmlns:p14="http://schemas.microsoft.com/office/powerpoint/2010/main" val="11069956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89CA9E-A8FA-4AAA-9524-9CB9940164EF}" type="slidenum">
              <a:rPr lang="en-US" smtClean="0"/>
              <a:t>39</a:t>
            </a:fld>
            <a:endParaRPr lang="en-US"/>
          </a:p>
        </p:txBody>
      </p:sp>
    </p:spTree>
    <p:extLst>
      <p:ext uri="{BB962C8B-B14F-4D97-AF65-F5344CB8AC3E}">
        <p14:creationId xmlns:p14="http://schemas.microsoft.com/office/powerpoint/2010/main" val="2681834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View of JavaScript</a:t>
            </a:r>
            <a:r>
              <a:rPr lang="en-US" baseline="0" dirty="0" smtClean="0"/>
              <a:t> being written by the PHP code from the previous two slides.</a:t>
            </a:r>
            <a:endParaRPr lang="en-US" dirty="0"/>
          </a:p>
        </p:txBody>
      </p:sp>
      <p:sp>
        <p:nvSpPr>
          <p:cNvPr id="4" name="Slide Number Placeholder 3"/>
          <p:cNvSpPr>
            <a:spLocks noGrp="1"/>
          </p:cNvSpPr>
          <p:nvPr>
            <p:ph type="sldNum" sz="quarter" idx="10"/>
          </p:nvPr>
        </p:nvSpPr>
        <p:spPr/>
        <p:txBody>
          <a:bodyPr/>
          <a:lstStyle/>
          <a:p>
            <a:fld id="{AD89CA9E-A8FA-4AAA-9524-9CB9940164EF}" type="slidenum">
              <a:rPr lang="en-US" smtClean="0"/>
              <a:t>40</a:t>
            </a:fld>
            <a:endParaRPr lang="en-US"/>
          </a:p>
        </p:txBody>
      </p:sp>
    </p:spTree>
    <p:extLst>
      <p:ext uri="{BB962C8B-B14F-4D97-AF65-F5344CB8AC3E}">
        <p14:creationId xmlns:p14="http://schemas.microsoft.com/office/powerpoint/2010/main" val="11750976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http://ipsr.ku.edu/ksdata/apps/KCMOtracts.php</a:t>
            </a:r>
          </a:p>
          <a:p>
            <a:endParaRPr lang="en-US" dirty="0"/>
          </a:p>
        </p:txBody>
      </p:sp>
      <p:sp>
        <p:nvSpPr>
          <p:cNvPr id="4" name="Slide Number Placeholder 3"/>
          <p:cNvSpPr>
            <a:spLocks noGrp="1"/>
          </p:cNvSpPr>
          <p:nvPr>
            <p:ph type="sldNum" sz="quarter" idx="10"/>
          </p:nvPr>
        </p:nvSpPr>
        <p:spPr/>
        <p:txBody>
          <a:bodyPr/>
          <a:lstStyle/>
          <a:p>
            <a:fld id="{AD89CA9E-A8FA-4AAA-9524-9CB9940164EF}" type="slidenum">
              <a:rPr lang="en-US" smtClean="0"/>
              <a:t>41</a:t>
            </a:fld>
            <a:endParaRPr lang="en-US"/>
          </a:p>
        </p:txBody>
      </p:sp>
    </p:spTree>
    <p:extLst>
      <p:ext uri="{BB962C8B-B14F-4D97-AF65-F5344CB8AC3E}">
        <p14:creationId xmlns:p14="http://schemas.microsoft.com/office/powerpoint/2010/main" val="15290144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sample shows PHP writing </a:t>
            </a:r>
            <a:r>
              <a:rPr lang="en-US" dirty="0" err="1" smtClean="0"/>
              <a:t>Javascript</a:t>
            </a:r>
            <a:r>
              <a:rPr lang="en-US" dirty="0" smtClean="0"/>
              <a:t> for coordinates stored as single values</a:t>
            </a:r>
            <a:r>
              <a:rPr lang="en-US" baseline="0" dirty="0" smtClean="0"/>
              <a:t> (aka long, skinny table)</a:t>
            </a:r>
            <a:endParaRPr lang="en-US" dirty="0"/>
          </a:p>
        </p:txBody>
      </p:sp>
      <p:sp>
        <p:nvSpPr>
          <p:cNvPr id="4" name="Slide Number Placeholder 3"/>
          <p:cNvSpPr>
            <a:spLocks noGrp="1"/>
          </p:cNvSpPr>
          <p:nvPr>
            <p:ph type="sldNum" sz="quarter" idx="10"/>
          </p:nvPr>
        </p:nvSpPr>
        <p:spPr/>
        <p:txBody>
          <a:bodyPr/>
          <a:lstStyle/>
          <a:p>
            <a:fld id="{AD89CA9E-A8FA-4AAA-9524-9CB9940164EF}" type="slidenum">
              <a:rPr lang="en-US" smtClean="0"/>
              <a:t>42</a:t>
            </a:fld>
            <a:endParaRPr lang="en-US"/>
          </a:p>
        </p:txBody>
      </p:sp>
    </p:spTree>
    <p:extLst>
      <p:ext uri="{BB962C8B-B14F-4D97-AF65-F5344CB8AC3E}">
        <p14:creationId xmlns:p14="http://schemas.microsoft.com/office/powerpoint/2010/main" val="28445049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sample shows PHP reading a </a:t>
            </a:r>
            <a:r>
              <a:rPr lang="en-US" dirty="0" err="1" smtClean="0"/>
              <a:t>GeoJSON</a:t>
            </a:r>
            <a:r>
              <a:rPr lang="en-US" dirty="0" smtClean="0"/>
              <a:t> feed from USGS.  The data are already formatted</a:t>
            </a:r>
            <a:r>
              <a:rPr lang="en-US" baseline="0" dirty="0" smtClean="0"/>
              <a:t> so PHP just reads the data and writes it out</a:t>
            </a:r>
            <a:r>
              <a:rPr lang="en-US" baseline="0" dirty="0" smtClean="0"/>
              <a:t>.</a:t>
            </a:r>
          </a:p>
          <a:p>
            <a:r>
              <a:rPr lang="en-US" dirty="0" smtClean="0"/>
              <a:t>http://ipsr.ku.edu/ksdata/apps/earthquakes.php</a:t>
            </a:r>
          </a:p>
          <a:p>
            <a:endParaRPr lang="en-US" dirty="0"/>
          </a:p>
        </p:txBody>
      </p:sp>
      <p:sp>
        <p:nvSpPr>
          <p:cNvPr id="4" name="Slide Number Placeholder 3"/>
          <p:cNvSpPr>
            <a:spLocks noGrp="1"/>
          </p:cNvSpPr>
          <p:nvPr>
            <p:ph type="sldNum" sz="quarter" idx="10"/>
          </p:nvPr>
        </p:nvSpPr>
        <p:spPr/>
        <p:txBody>
          <a:bodyPr/>
          <a:lstStyle/>
          <a:p>
            <a:fld id="{AD89CA9E-A8FA-4AAA-9524-9CB9940164EF}" type="slidenum">
              <a:rPr lang="en-US" smtClean="0"/>
              <a:t>43</a:t>
            </a:fld>
            <a:endParaRPr lang="en-US"/>
          </a:p>
        </p:txBody>
      </p:sp>
    </p:spTree>
    <p:extLst>
      <p:ext uri="{BB962C8B-B14F-4D97-AF65-F5344CB8AC3E}">
        <p14:creationId xmlns:p14="http://schemas.microsoft.com/office/powerpoint/2010/main" val="28445049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links:</a:t>
            </a:r>
          </a:p>
          <a:p>
            <a:endParaRPr lang="en-US" dirty="0" smtClean="0"/>
          </a:p>
          <a:p>
            <a:r>
              <a:rPr lang="en-US" dirty="0" smtClean="0"/>
              <a:t>Google Maps API</a:t>
            </a:r>
          </a:p>
          <a:p>
            <a:r>
              <a:rPr lang="en-US" b="0" dirty="0" smtClean="0"/>
              <a:t>http://www.ipsr.ku.edu/ksdata/ksah/portal.shtml</a:t>
            </a:r>
          </a:p>
          <a:p>
            <a:r>
              <a:rPr lang="en-US" b="0" dirty="0" smtClean="0"/>
              <a:t>http://www.ipsr.ku.edu/BIDC/region.php</a:t>
            </a:r>
          </a:p>
          <a:p>
            <a:r>
              <a:rPr lang="en-US" b="0" dirty="0" smtClean="0"/>
              <a:t>http://ipsr.ku.edu/ksdata/apps/bike/map.php</a:t>
            </a:r>
          </a:p>
          <a:p>
            <a:endParaRPr lang="en-US" b="0" dirty="0" smtClean="0"/>
          </a:p>
          <a:p>
            <a:r>
              <a:rPr lang="en-US" b="0" dirty="0" smtClean="0"/>
              <a:t>Leaflet</a:t>
            </a:r>
          </a:p>
          <a:p>
            <a:r>
              <a:rPr lang="en-US" dirty="0" smtClean="0"/>
              <a:t>http://ipsr.ku.edu/ksdata/apps/KSCountyMap.php</a:t>
            </a:r>
          </a:p>
          <a:p>
            <a:r>
              <a:rPr lang="en-US" dirty="0" smtClean="0"/>
              <a:t>http://ipsr.ku.edu/ksdata/apps/earthquakes.php</a:t>
            </a:r>
            <a:endParaRPr lang="en-US" dirty="0"/>
          </a:p>
        </p:txBody>
      </p:sp>
      <p:sp>
        <p:nvSpPr>
          <p:cNvPr id="4" name="Slide Number Placeholder 3"/>
          <p:cNvSpPr>
            <a:spLocks noGrp="1"/>
          </p:cNvSpPr>
          <p:nvPr>
            <p:ph type="sldNum" sz="quarter" idx="10"/>
          </p:nvPr>
        </p:nvSpPr>
        <p:spPr/>
        <p:txBody>
          <a:bodyPr/>
          <a:lstStyle/>
          <a:p>
            <a:fld id="{AD89CA9E-A8FA-4AAA-9524-9CB9940164EF}" type="slidenum">
              <a:rPr lang="en-US" smtClean="0"/>
              <a:t>44</a:t>
            </a:fld>
            <a:endParaRPr lang="en-US"/>
          </a:p>
        </p:txBody>
      </p:sp>
    </p:spTree>
    <p:extLst>
      <p:ext uri="{BB962C8B-B14F-4D97-AF65-F5344CB8AC3E}">
        <p14:creationId xmlns:p14="http://schemas.microsoft.com/office/powerpoint/2010/main" val="2767181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Variables</a:t>
            </a:r>
            <a:r>
              <a:rPr lang="en-US" baseline="0" dirty="0" smtClean="0"/>
              <a:t> in red and green link these tables together to either associate the data with the correct boundary (red) or lookup metadata about a variable (green).</a:t>
            </a:r>
            <a:endParaRPr lang="en-US" dirty="0"/>
          </a:p>
        </p:txBody>
      </p:sp>
      <p:sp>
        <p:nvSpPr>
          <p:cNvPr id="4" name="Slide Number Placeholder 3"/>
          <p:cNvSpPr>
            <a:spLocks noGrp="1"/>
          </p:cNvSpPr>
          <p:nvPr>
            <p:ph type="sldNum" sz="quarter" idx="10"/>
          </p:nvPr>
        </p:nvSpPr>
        <p:spPr/>
        <p:txBody>
          <a:bodyPr/>
          <a:lstStyle/>
          <a:p>
            <a:fld id="{AD89CA9E-A8FA-4AAA-9524-9CB9940164EF}" type="slidenum">
              <a:rPr lang="en-US" smtClean="0"/>
              <a:t>10</a:t>
            </a:fld>
            <a:endParaRPr lang="en-US"/>
          </a:p>
        </p:txBody>
      </p:sp>
    </p:spTree>
    <p:extLst>
      <p:ext uri="{BB962C8B-B14F-4D97-AF65-F5344CB8AC3E}">
        <p14:creationId xmlns:p14="http://schemas.microsoft.com/office/powerpoint/2010/main" val="729789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 is a wildcard</a:t>
            </a:r>
            <a:r>
              <a:rPr lang="en-US" baseline="0" dirty="0" smtClean="0"/>
              <a:t> meaning get all columns.</a:t>
            </a:r>
            <a:endParaRPr lang="en-US" dirty="0"/>
          </a:p>
        </p:txBody>
      </p:sp>
      <p:sp>
        <p:nvSpPr>
          <p:cNvPr id="4" name="Slide Number Placeholder 3"/>
          <p:cNvSpPr>
            <a:spLocks noGrp="1"/>
          </p:cNvSpPr>
          <p:nvPr>
            <p:ph type="sldNum" sz="quarter" idx="10"/>
          </p:nvPr>
        </p:nvSpPr>
        <p:spPr/>
        <p:txBody>
          <a:bodyPr/>
          <a:lstStyle/>
          <a:p>
            <a:fld id="{AD89CA9E-A8FA-4AAA-9524-9CB9940164EF}" type="slidenum">
              <a:rPr lang="en-US" smtClean="0"/>
              <a:t>11</a:t>
            </a:fld>
            <a:endParaRPr lang="en-US"/>
          </a:p>
        </p:txBody>
      </p:sp>
    </p:spTree>
    <p:extLst>
      <p:ext uri="{BB962C8B-B14F-4D97-AF65-F5344CB8AC3E}">
        <p14:creationId xmlns:p14="http://schemas.microsoft.com/office/powerpoint/2010/main" val="909246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SQL example to retrieve</a:t>
            </a:r>
            <a:r>
              <a:rPr lang="en-US" baseline="0" dirty="0" smtClean="0"/>
              <a:t> one cell from a table.</a:t>
            </a:r>
            <a:endParaRPr lang="en-US" dirty="0"/>
          </a:p>
        </p:txBody>
      </p:sp>
      <p:sp>
        <p:nvSpPr>
          <p:cNvPr id="4" name="Slide Number Placeholder 3"/>
          <p:cNvSpPr>
            <a:spLocks noGrp="1"/>
          </p:cNvSpPr>
          <p:nvPr>
            <p:ph type="sldNum" sz="quarter" idx="10"/>
          </p:nvPr>
        </p:nvSpPr>
        <p:spPr/>
        <p:txBody>
          <a:bodyPr/>
          <a:lstStyle/>
          <a:p>
            <a:fld id="{AD89CA9E-A8FA-4AAA-9524-9CB9940164EF}" type="slidenum">
              <a:rPr lang="en-US" smtClean="0"/>
              <a:t>12</a:t>
            </a:fld>
            <a:endParaRPr lang="en-US"/>
          </a:p>
        </p:txBody>
      </p:sp>
    </p:spTree>
    <p:extLst>
      <p:ext uri="{BB962C8B-B14F-4D97-AF65-F5344CB8AC3E}">
        <p14:creationId xmlns:p14="http://schemas.microsoft.com/office/powerpoint/2010/main" val="2563055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SQL</a:t>
            </a:r>
            <a:r>
              <a:rPr lang="en-US" baseline="0" dirty="0" smtClean="0"/>
              <a:t> example to retrieve one variable from the boundary table, one variable from a data table, and all variables from the metadata table for a specific census tract and data item.  This is meant to illustrate the use of table aliases.  I’ve used a, b, and c but you can use anything without a space or symbol.</a:t>
            </a:r>
            <a:endParaRPr lang="en-US" dirty="0"/>
          </a:p>
        </p:txBody>
      </p:sp>
      <p:sp>
        <p:nvSpPr>
          <p:cNvPr id="4" name="Slide Number Placeholder 3"/>
          <p:cNvSpPr>
            <a:spLocks noGrp="1"/>
          </p:cNvSpPr>
          <p:nvPr>
            <p:ph type="sldNum" sz="quarter" idx="10"/>
          </p:nvPr>
        </p:nvSpPr>
        <p:spPr/>
        <p:txBody>
          <a:bodyPr/>
          <a:lstStyle/>
          <a:p>
            <a:fld id="{AD89CA9E-A8FA-4AAA-9524-9CB9940164EF}" type="slidenum">
              <a:rPr lang="en-US" smtClean="0"/>
              <a:t>13</a:t>
            </a:fld>
            <a:endParaRPr lang="en-US"/>
          </a:p>
        </p:txBody>
      </p:sp>
    </p:spTree>
    <p:extLst>
      <p:ext uri="{BB962C8B-B14F-4D97-AF65-F5344CB8AC3E}">
        <p14:creationId xmlns:p14="http://schemas.microsoft.com/office/powerpoint/2010/main" val="334114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a:t>
            </a:r>
            <a:r>
              <a:rPr lang="en-US" baseline="0" dirty="0" smtClean="0"/>
              <a:t> Peterson text figure 17.5 on page 330.  The INSERT INTO code shown in figures  17.5  and 17.7 could be easily generated from an Excel table containing the city names and coordinates.</a:t>
            </a:r>
            <a:endParaRPr lang="en-US" dirty="0"/>
          </a:p>
        </p:txBody>
      </p:sp>
      <p:sp>
        <p:nvSpPr>
          <p:cNvPr id="4" name="Slide Number Placeholder 3"/>
          <p:cNvSpPr>
            <a:spLocks noGrp="1"/>
          </p:cNvSpPr>
          <p:nvPr>
            <p:ph type="sldNum" sz="quarter" idx="10"/>
          </p:nvPr>
        </p:nvSpPr>
        <p:spPr/>
        <p:txBody>
          <a:bodyPr/>
          <a:lstStyle/>
          <a:p>
            <a:fld id="{AD89CA9E-A8FA-4AAA-9524-9CB9940164EF}" type="slidenum">
              <a:rPr lang="en-US" smtClean="0"/>
              <a:t>14</a:t>
            </a:fld>
            <a:endParaRPr lang="en-US"/>
          </a:p>
        </p:txBody>
      </p:sp>
    </p:spTree>
    <p:extLst>
      <p:ext uri="{BB962C8B-B14F-4D97-AF65-F5344CB8AC3E}">
        <p14:creationId xmlns:p14="http://schemas.microsoft.com/office/powerpoint/2010/main" val="2027091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Excel has</a:t>
            </a:r>
            <a:r>
              <a:rPr lang="en-US" baseline="0" dirty="0" smtClean="0"/>
              <a:t> chopped off the </a:t>
            </a:r>
            <a:r>
              <a:rPr lang="en-US" baseline="0" dirty="0" err="1" smtClean="0"/>
              <a:t>GeoJSON</a:t>
            </a:r>
            <a:r>
              <a:rPr lang="en-US" baseline="0" dirty="0" smtClean="0"/>
              <a:t> coordinate string causing a loss of data.  </a:t>
            </a:r>
          </a:p>
          <a:p>
            <a:r>
              <a:rPr lang="en-US" dirty="0" smtClean="0"/>
              <a:t>Maximum </a:t>
            </a:r>
            <a:r>
              <a:rPr lang="en-US" dirty="0" smtClean="0"/>
              <a:t>string length in Excel is 32,767 characters.</a:t>
            </a:r>
          </a:p>
          <a:p>
            <a:r>
              <a:rPr lang="en-US" dirty="0" smtClean="0"/>
              <a:t>MySQL </a:t>
            </a:r>
            <a:r>
              <a:rPr lang="en-US" baseline="0" dirty="0" smtClean="0"/>
              <a:t> text field limit is 2^16 or 65,535 characters.</a:t>
            </a:r>
            <a:endParaRPr lang="en-US" dirty="0"/>
          </a:p>
        </p:txBody>
      </p:sp>
      <p:sp>
        <p:nvSpPr>
          <p:cNvPr id="4" name="Slide Number Placeholder 3"/>
          <p:cNvSpPr>
            <a:spLocks noGrp="1"/>
          </p:cNvSpPr>
          <p:nvPr>
            <p:ph type="sldNum" sz="quarter" idx="10"/>
          </p:nvPr>
        </p:nvSpPr>
        <p:spPr/>
        <p:txBody>
          <a:bodyPr/>
          <a:lstStyle/>
          <a:p>
            <a:fld id="{AD89CA9E-A8FA-4AAA-9524-9CB9940164EF}" type="slidenum">
              <a:rPr lang="en-US" smtClean="0"/>
              <a:t>15</a:t>
            </a:fld>
            <a:endParaRPr lang="en-US"/>
          </a:p>
        </p:txBody>
      </p:sp>
    </p:spTree>
    <p:extLst>
      <p:ext uri="{BB962C8B-B14F-4D97-AF65-F5344CB8AC3E}">
        <p14:creationId xmlns:p14="http://schemas.microsoft.com/office/powerpoint/2010/main" val="2301128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case of KCMO, I didn’t have coordinates for</a:t>
            </a:r>
            <a:r>
              <a:rPr lang="en-US" baseline="0" dirty="0" smtClean="0"/>
              <a:t> the polygon boundaries I only had a </a:t>
            </a:r>
            <a:r>
              <a:rPr lang="en-US" baseline="0" dirty="0" err="1" smtClean="0"/>
              <a:t>shapefile</a:t>
            </a:r>
            <a:r>
              <a:rPr lang="en-US" baseline="0" dirty="0" smtClean="0"/>
              <a:t> from the U.S. Census Bureau.  I was able to clip the </a:t>
            </a:r>
            <a:r>
              <a:rPr lang="en-US" baseline="0" dirty="0" err="1" smtClean="0"/>
              <a:t>shapefile</a:t>
            </a:r>
            <a:r>
              <a:rPr lang="en-US" baseline="0" dirty="0" smtClean="0"/>
              <a:t> in ArcGIS to the KCMO metro, but post-conversion filtering could occur in notepad.</a:t>
            </a:r>
            <a:endParaRPr lang="en-US" dirty="0"/>
          </a:p>
        </p:txBody>
      </p:sp>
      <p:sp>
        <p:nvSpPr>
          <p:cNvPr id="4" name="Slide Number Placeholder 3"/>
          <p:cNvSpPr>
            <a:spLocks noGrp="1"/>
          </p:cNvSpPr>
          <p:nvPr>
            <p:ph type="sldNum" sz="quarter" idx="10"/>
          </p:nvPr>
        </p:nvSpPr>
        <p:spPr/>
        <p:txBody>
          <a:bodyPr/>
          <a:lstStyle/>
          <a:p>
            <a:fld id="{AD89CA9E-A8FA-4AAA-9524-9CB9940164EF}" type="slidenum">
              <a:rPr lang="en-US" smtClean="0"/>
              <a:t>19</a:t>
            </a:fld>
            <a:endParaRPr lang="en-US"/>
          </a:p>
        </p:txBody>
      </p:sp>
    </p:spTree>
    <p:extLst>
      <p:ext uri="{BB962C8B-B14F-4D97-AF65-F5344CB8AC3E}">
        <p14:creationId xmlns:p14="http://schemas.microsoft.com/office/powerpoint/2010/main" val="971067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0CC82CD-7B57-49E4-B7AE-38DF87812F28}" type="datetimeFigureOut">
              <a:rPr lang="en-US" smtClean="0"/>
              <a:t>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F607C-5243-4965-AD07-1AEC2F2A17E9}"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CC82CD-7B57-49E4-B7AE-38DF87812F28}" type="datetimeFigureOut">
              <a:rPr lang="en-US" smtClean="0"/>
              <a:t>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F607C-5243-4965-AD07-1AEC2F2A17E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CC82CD-7B57-49E4-B7AE-38DF87812F28}" type="datetimeFigureOut">
              <a:rPr lang="en-US" smtClean="0"/>
              <a:t>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F607C-5243-4965-AD07-1AEC2F2A17E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0CC82CD-7B57-49E4-B7AE-38DF87812F28}" type="datetimeFigureOut">
              <a:rPr lang="en-US" smtClean="0"/>
              <a:t>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F607C-5243-4965-AD07-1AEC2F2A17E9}"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CC82CD-7B57-49E4-B7AE-38DF87812F28}" type="datetimeFigureOut">
              <a:rPr lang="en-US" smtClean="0"/>
              <a:t>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F607C-5243-4965-AD07-1AEC2F2A17E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0CC82CD-7B57-49E4-B7AE-38DF87812F28}" type="datetimeFigureOut">
              <a:rPr lang="en-US" smtClean="0"/>
              <a:t>12/8/2014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7F607C-5243-4965-AD07-1AEC2F2A17E9}"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0CC82CD-7B57-49E4-B7AE-38DF87812F28}" type="datetimeFigureOut">
              <a:rPr lang="en-US" smtClean="0"/>
              <a:t>12/8/2014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7F607C-5243-4965-AD07-1AEC2F2A17E9}"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0CC82CD-7B57-49E4-B7AE-38DF87812F28}" type="datetimeFigureOut">
              <a:rPr lang="en-US" smtClean="0"/>
              <a:t>12/8/2014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7F607C-5243-4965-AD07-1AEC2F2A17E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CC82CD-7B57-49E4-B7AE-38DF87812F28}" type="datetimeFigureOut">
              <a:rPr lang="en-US" smtClean="0"/>
              <a:t>12/8/2014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7F607C-5243-4965-AD07-1AEC2F2A17E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CC82CD-7B57-49E4-B7AE-38DF87812F28}" type="datetimeFigureOut">
              <a:rPr lang="en-US" smtClean="0"/>
              <a:t>12/8/2014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7F607C-5243-4965-AD07-1AEC2F2A17E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CC82CD-7B57-49E4-B7AE-38DF87812F28}" type="datetimeFigureOut">
              <a:rPr lang="en-US" smtClean="0"/>
              <a:t>12/8/2014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7F607C-5243-4965-AD07-1AEC2F2A17E9}"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E0CC82CD-7B57-49E4-B7AE-38DF87812F28}" type="datetimeFigureOut">
              <a:rPr lang="en-US" smtClean="0"/>
              <a:t>12/8/2014</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367F607C-5243-4965-AD07-1AEC2F2A17E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ipsr.ku.edu/ksdata/apps/leaflet.php"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3.tmp"/><Relationship Id="rId1" Type="http://schemas.openxmlformats.org/officeDocument/2006/relationships/slideLayout" Target="../slideLayouts/slideLayout2.xml"/><Relationship Id="rId4" Type="http://schemas.openxmlformats.org/officeDocument/2006/relationships/hyperlink" Target="http://ipsr.ku.edu/ksdata/apps/leaflet.php?lat=38.958426&amp;lon=-95.251558"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tmp"/></Relationships>
</file>

<file path=ppt/slides/_rels/slide34.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tmp"/></Relationships>
</file>

<file path=ppt/slides/_rels/slide35.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8.tmp"/></Relationships>
</file>

<file path=ppt/slides/_rels/slide43.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GEOG 319/658</a:t>
            </a:r>
          </a:p>
          <a:p>
            <a:r>
              <a:rPr lang="en-US" dirty="0" smtClean="0"/>
              <a:t>November 24, 2014</a:t>
            </a:r>
            <a:endParaRPr lang="en-US" dirty="0"/>
          </a:p>
        </p:txBody>
      </p:sp>
      <p:sp>
        <p:nvSpPr>
          <p:cNvPr id="2" name="Title 1"/>
          <p:cNvSpPr>
            <a:spLocks noGrp="1"/>
          </p:cNvSpPr>
          <p:nvPr>
            <p:ph type="ctrTitle"/>
          </p:nvPr>
        </p:nvSpPr>
        <p:spPr/>
        <p:txBody>
          <a:bodyPr/>
          <a:lstStyle/>
          <a:p>
            <a:r>
              <a:rPr lang="en-US" sz="4400" dirty="0" smtClean="0"/>
              <a:t>Web Maps with Leaflet</a:t>
            </a:r>
            <a:endParaRPr lang="en-US" sz="4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971800"/>
            <a:ext cx="1202184" cy="678376"/>
          </a:xfrm>
          <a:prstGeom prst="rect">
            <a:avLst/>
          </a:prstGeom>
        </p:spPr>
      </p:pic>
    </p:spTree>
    <p:extLst>
      <p:ext uri="{BB962C8B-B14F-4D97-AF65-F5344CB8AC3E}">
        <p14:creationId xmlns:p14="http://schemas.microsoft.com/office/powerpoint/2010/main" val="31714654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dirty="0" smtClean="0"/>
              <a:t>MySQL</a:t>
            </a:r>
            <a:endParaRPr lang="en-US" dirty="0"/>
          </a:p>
        </p:txBody>
      </p:sp>
      <p:grpSp>
        <p:nvGrpSpPr>
          <p:cNvPr id="6" name="Group 5"/>
          <p:cNvGrpSpPr/>
          <p:nvPr/>
        </p:nvGrpSpPr>
        <p:grpSpPr>
          <a:xfrm>
            <a:off x="533400" y="304800"/>
            <a:ext cx="1752600" cy="3139321"/>
            <a:chOff x="609600" y="2819400"/>
            <a:chExt cx="2286000" cy="3139321"/>
          </a:xfrm>
        </p:grpSpPr>
        <p:sp>
          <p:nvSpPr>
            <p:cNvPr id="4" name="TextBox 3"/>
            <p:cNvSpPr txBox="1"/>
            <p:nvPr/>
          </p:nvSpPr>
          <p:spPr>
            <a:xfrm>
              <a:off x="609600" y="2819400"/>
              <a:ext cx="2286000" cy="3139321"/>
            </a:xfrm>
            <a:prstGeom prst="rect">
              <a:avLst/>
            </a:prstGeom>
            <a:solidFill>
              <a:schemeClr val="bg1"/>
            </a:solidFill>
          </p:spPr>
          <p:txBody>
            <a:bodyPr wrap="square" rtlCol="0">
              <a:spAutoFit/>
            </a:bodyPr>
            <a:lstStyle/>
            <a:p>
              <a:r>
                <a:rPr lang="en-US" dirty="0" smtClean="0"/>
                <a:t>Social Characteristics (DP2)</a:t>
              </a:r>
            </a:p>
            <a:p>
              <a:endParaRPr lang="en-US" dirty="0" smtClean="0"/>
            </a:p>
            <a:p>
              <a:r>
                <a:rPr lang="en-US" dirty="0" smtClean="0"/>
                <a:t>GEOID</a:t>
              </a:r>
            </a:p>
            <a:p>
              <a:r>
                <a:rPr lang="en-US" dirty="0" smtClean="0">
                  <a:solidFill>
                    <a:srgbClr val="FF0000"/>
                  </a:solidFill>
                </a:rPr>
                <a:t>GEOID2</a:t>
              </a:r>
            </a:p>
            <a:p>
              <a:r>
                <a:rPr lang="en-US" dirty="0" smtClean="0"/>
                <a:t>GEOLABEL</a:t>
              </a:r>
            </a:p>
            <a:p>
              <a:r>
                <a:rPr lang="en-US" dirty="0" smtClean="0">
                  <a:solidFill>
                    <a:schemeClr val="accent3">
                      <a:lumMod val="50000"/>
                    </a:schemeClr>
                  </a:solidFill>
                </a:rPr>
                <a:t>HC01_VC03</a:t>
              </a:r>
            </a:p>
            <a:p>
              <a:r>
                <a:rPr lang="en-US" dirty="0" smtClean="0">
                  <a:solidFill>
                    <a:schemeClr val="accent3">
                      <a:lumMod val="50000"/>
                    </a:schemeClr>
                  </a:solidFill>
                </a:rPr>
                <a:t>…</a:t>
              </a:r>
            </a:p>
            <a:p>
              <a:r>
                <a:rPr lang="en-US" dirty="0" smtClean="0">
                  <a:solidFill>
                    <a:schemeClr val="accent3">
                      <a:lumMod val="50000"/>
                    </a:schemeClr>
                  </a:solidFill>
                </a:rPr>
                <a:t>HC04_VC209</a:t>
              </a:r>
            </a:p>
            <a:p>
              <a:endParaRPr lang="en-US" dirty="0"/>
            </a:p>
          </p:txBody>
        </p:sp>
        <p:sp>
          <p:nvSpPr>
            <p:cNvPr id="5" name="Rectangle 4"/>
            <p:cNvSpPr/>
            <p:nvPr/>
          </p:nvSpPr>
          <p:spPr>
            <a:xfrm>
              <a:off x="609600" y="2819400"/>
              <a:ext cx="2286000" cy="914400"/>
            </a:xfrm>
            <a:prstGeom prst="rect">
              <a:avLst/>
            </a:prstGeom>
            <a:solidFill>
              <a:schemeClr val="bg1">
                <a:lumMod val="65000"/>
                <a:alpha val="49000"/>
              </a:schemeClr>
            </a:solidFill>
            <a:ln>
              <a:solidFill>
                <a:schemeClr val="tx1">
                  <a:alpha val="5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2590800" y="304799"/>
            <a:ext cx="1817703" cy="3139321"/>
            <a:chOff x="609600" y="2819400"/>
            <a:chExt cx="2286000" cy="3139321"/>
          </a:xfrm>
        </p:grpSpPr>
        <p:sp>
          <p:nvSpPr>
            <p:cNvPr id="9" name="TextBox 8"/>
            <p:cNvSpPr txBox="1"/>
            <p:nvPr/>
          </p:nvSpPr>
          <p:spPr>
            <a:xfrm>
              <a:off x="609600" y="2819400"/>
              <a:ext cx="2286000" cy="3139321"/>
            </a:xfrm>
            <a:prstGeom prst="rect">
              <a:avLst/>
            </a:prstGeom>
            <a:solidFill>
              <a:schemeClr val="bg1"/>
            </a:solidFill>
          </p:spPr>
          <p:txBody>
            <a:bodyPr wrap="square" rtlCol="0">
              <a:spAutoFit/>
            </a:bodyPr>
            <a:lstStyle/>
            <a:p>
              <a:r>
                <a:rPr lang="en-US" dirty="0" smtClean="0"/>
                <a:t>Economic Characteristics (DP3)</a:t>
              </a:r>
            </a:p>
            <a:p>
              <a:endParaRPr lang="en-US" dirty="0" smtClean="0"/>
            </a:p>
            <a:p>
              <a:r>
                <a:rPr lang="en-US" dirty="0" smtClean="0"/>
                <a:t>GEOID</a:t>
              </a:r>
            </a:p>
            <a:p>
              <a:r>
                <a:rPr lang="en-US" dirty="0" smtClean="0">
                  <a:solidFill>
                    <a:srgbClr val="FF0000"/>
                  </a:solidFill>
                </a:rPr>
                <a:t>GEOID2</a:t>
              </a:r>
            </a:p>
            <a:p>
              <a:r>
                <a:rPr lang="en-US" dirty="0" smtClean="0"/>
                <a:t>GEOLABEL</a:t>
              </a:r>
            </a:p>
            <a:p>
              <a:r>
                <a:rPr lang="en-US" dirty="0" smtClean="0">
                  <a:solidFill>
                    <a:schemeClr val="accent3">
                      <a:lumMod val="50000"/>
                    </a:schemeClr>
                  </a:solidFill>
                </a:rPr>
                <a:t>HC01_VC04</a:t>
              </a:r>
            </a:p>
            <a:p>
              <a:r>
                <a:rPr lang="en-US" dirty="0" smtClean="0">
                  <a:solidFill>
                    <a:schemeClr val="accent3">
                      <a:lumMod val="50000"/>
                    </a:schemeClr>
                  </a:solidFill>
                </a:rPr>
                <a:t>…</a:t>
              </a:r>
            </a:p>
            <a:p>
              <a:r>
                <a:rPr lang="en-US" dirty="0" smtClean="0">
                  <a:solidFill>
                    <a:schemeClr val="accent3">
                      <a:lumMod val="50000"/>
                    </a:schemeClr>
                  </a:solidFill>
                </a:rPr>
                <a:t>HC04_VC175</a:t>
              </a:r>
            </a:p>
            <a:p>
              <a:endParaRPr lang="en-US" dirty="0"/>
            </a:p>
          </p:txBody>
        </p:sp>
        <p:sp>
          <p:nvSpPr>
            <p:cNvPr id="10" name="Rectangle 9"/>
            <p:cNvSpPr/>
            <p:nvPr/>
          </p:nvSpPr>
          <p:spPr>
            <a:xfrm>
              <a:off x="609600" y="2819400"/>
              <a:ext cx="2286000" cy="914400"/>
            </a:xfrm>
            <a:prstGeom prst="rect">
              <a:avLst/>
            </a:prstGeom>
            <a:solidFill>
              <a:schemeClr val="bg1">
                <a:lumMod val="65000"/>
                <a:alpha val="49000"/>
              </a:schemeClr>
            </a:solidFill>
            <a:ln>
              <a:solidFill>
                <a:schemeClr val="tx1">
                  <a:alpha val="5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4648200" y="300317"/>
            <a:ext cx="1752600" cy="3139321"/>
            <a:chOff x="609600" y="2819400"/>
            <a:chExt cx="2286000" cy="3139321"/>
          </a:xfrm>
        </p:grpSpPr>
        <p:sp>
          <p:nvSpPr>
            <p:cNvPr id="12" name="TextBox 11"/>
            <p:cNvSpPr txBox="1"/>
            <p:nvPr/>
          </p:nvSpPr>
          <p:spPr>
            <a:xfrm>
              <a:off x="609600" y="2819400"/>
              <a:ext cx="2286000" cy="3139321"/>
            </a:xfrm>
            <a:prstGeom prst="rect">
              <a:avLst/>
            </a:prstGeom>
            <a:solidFill>
              <a:schemeClr val="bg1"/>
            </a:solidFill>
          </p:spPr>
          <p:txBody>
            <a:bodyPr wrap="square" rtlCol="0">
              <a:spAutoFit/>
            </a:bodyPr>
            <a:lstStyle/>
            <a:p>
              <a:r>
                <a:rPr lang="en-US" dirty="0" smtClean="0"/>
                <a:t>Housing Characteristics (DP4)</a:t>
              </a:r>
            </a:p>
            <a:p>
              <a:endParaRPr lang="en-US" dirty="0" smtClean="0"/>
            </a:p>
            <a:p>
              <a:r>
                <a:rPr lang="en-US" dirty="0" smtClean="0"/>
                <a:t>GEOID</a:t>
              </a:r>
            </a:p>
            <a:p>
              <a:r>
                <a:rPr lang="en-US" dirty="0" smtClean="0">
                  <a:solidFill>
                    <a:srgbClr val="FF0000"/>
                  </a:solidFill>
                </a:rPr>
                <a:t>GEOID2</a:t>
              </a:r>
            </a:p>
            <a:p>
              <a:r>
                <a:rPr lang="en-US" dirty="0" smtClean="0"/>
                <a:t>GEOLABEL</a:t>
              </a:r>
            </a:p>
            <a:p>
              <a:r>
                <a:rPr lang="en-US" dirty="0" smtClean="0">
                  <a:solidFill>
                    <a:schemeClr val="accent3">
                      <a:lumMod val="50000"/>
                    </a:schemeClr>
                  </a:solidFill>
                </a:rPr>
                <a:t>HC01_VC03</a:t>
              </a:r>
            </a:p>
            <a:p>
              <a:r>
                <a:rPr lang="en-US" dirty="0" smtClean="0">
                  <a:solidFill>
                    <a:schemeClr val="accent3">
                      <a:lumMod val="50000"/>
                    </a:schemeClr>
                  </a:solidFill>
                </a:rPr>
                <a:t>…</a:t>
              </a:r>
            </a:p>
            <a:p>
              <a:r>
                <a:rPr lang="en-US" dirty="0" smtClean="0">
                  <a:solidFill>
                    <a:schemeClr val="accent3">
                      <a:lumMod val="50000"/>
                    </a:schemeClr>
                  </a:solidFill>
                </a:rPr>
                <a:t>HC04_VC199</a:t>
              </a:r>
            </a:p>
            <a:p>
              <a:endParaRPr lang="en-US" dirty="0"/>
            </a:p>
          </p:txBody>
        </p:sp>
        <p:sp>
          <p:nvSpPr>
            <p:cNvPr id="13" name="Rectangle 12"/>
            <p:cNvSpPr/>
            <p:nvPr/>
          </p:nvSpPr>
          <p:spPr>
            <a:xfrm>
              <a:off x="609600" y="2819400"/>
              <a:ext cx="2286000" cy="914400"/>
            </a:xfrm>
            <a:prstGeom prst="rect">
              <a:avLst/>
            </a:prstGeom>
            <a:solidFill>
              <a:schemeClr val="bg1">
                <a:lumMod val="65000"/>
                <a:alpha val="49000"/>
              </a:schemeClr>
            </a:solidFill>
            <a:ln>
              <a:solidFill>
                <a:schemeClr val="tx1">
                  <a:alpha val="5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6705600" y="300316"/>
            <a:ext cx="1752600" cy="3139321"/>
            <a:chOff x="609600" y="2819400"/>
            <a:chExt cx="2286000" cy="3139321"/>
          </a:xfrm>
        </p:grpSpPr>
        <p:sp>
          <p:nvSpPr>
            <p:cNvPr id="15" name="TextBox 14"/>
            <p:cNvSpPr txBox="1"/>
            <p:nvPr/>
          </p:nvSpPr>
          <p:spPr>
            <a:xfrm>
              <a:off x="609600" y="2819400"/>
              <a:ext cx="2286000" cy="3139321"/>
            </a:xfrm>
            <a:prstGeom prst="rect">
              <a:avLst/>
            </a:prstGeom>
            <a:solidFill>
              <a:schemeClr val="bg1"/>
            </a:solidFill>
          </p:spPr>
          <p:txBody>
            <a:bodyPr wrap="square" rtlCol="0">
              <a:spAutoFit/>
            </a:bodyPr>
            <a:lstStyle/>
            <a:p>
              <a:r>
                <a:rPr lang="en-US" dirty="0" smtClean="0"/>
                <a:t>Demographic Characteristics (DP5)</a:t>
              </a:r>
            </a:p>
            <a:p>
              <a:endParaRPr lang="en-US" dirty="0" smtClean="0"/>
            </a:p>
            <a:p>
              <a:r>
                <a:rPr lang="en-US" dirty="0" smtClean="0"/>
                <a:t>GEOID</a:t>
              </a:r>
            </a:p>
            <a:p>
              <a:r>
                <a:rPr lang="en-US" dirty="0" smtClean="0">
                  <a:solidFill>
                    <a:srgbClr val="FF0000"/>
                  </a:solidFill>
                </a:rPr>
                <a:t>GEOID2</a:t>
              </a:r>
            </a:p>
            <a:p>
              <a:r>
                <a:rPr lang="en-US" dirty="0" smtClean="0"/>
                <a:t>GEOLABEL</a:t>
              </a:r>
            </a:p>
            <a:p>
              <a:r>
                <a:rPr lang="en-US" dirty="0" smtClean="0">
                  <a:solidFill>
                    <a:schemeClr val="accent3">
                      <a:lumMod val="50000"/>
                    </a:schemeClr>
                  </a:solidFill>
                </a:rPr>
                <a:t>HC01_VC03</a:t>
              </a:r>
            </a:p>
            <a:p>
              <a:r>
                <a:rPr lang="en-US" dirty="0" smtClean="0">
                  <a:solidFill>
                    <a:schemeClr val="accent3">
                      <a:lumMod val="50000"/>
                    </a:schemeClr>
                  </a:solidFill>
                </a:rPr>
                <a:t>…</a:t>
              </a:r>
            </a:p>
            <a:p>
              <a:r>
                <a:rPr lang="en-US" dirty="0" smtClean="0">
                  <a:solidFill>
                    <a:schemeClr val="accent3">
                      <a:lumMod val="50000"/>
                    </a:schemeClr>
                  </a:solidFill>
                </a:rPr>
                <a:t>HC04_VC98</a:t>
              </a:r>
            </a:p>
            <a:p>
              <a:endParaRPr lang="en-US" dirty="0"/>
            </a:p>
          </p:txBody>
        </p:sp>
        <p:sp>
          <p:nvSpPr>
            <p:cNvPr id="16" name="Rectangle 15"/>
            <p:cNvSpPr/>
            <p:nvPr/>
          </p:nvSpPr>
          <p:spPr>
            <a:xfrm>
              <a:off x="609600" y="2819400"/>
              <a:ext cx="2286000" cy="914400"/>
            </a:xfrm>
            <a:prstGeom prst="rect">
              <a:avLst/>
            </a:prstGeom>
            <a:solidFill>
              <a:schemeClr val="bg1">
                <a:lumMod val="65000"/>
                <a:alpha val="49000"/>
              </a:schemeClr>
            </a:solidFill>
            <a:ln>
              <a:solidFill>
                <a:schemeClr val="tx1">
                  <a:alpha val="5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1409700" y="3657600"/>
            <a:ext cx="1981200" cy="3016210"/>
            <a:chOff x="609600" y="2819400"/>
            <a:chExt cx="2584174" cy="3016210"/>
          </a:xfrm>
        </p:grpSpPr>
        <p:sp>
          <p:nvSpPr>
            <p:cNvPr id="18" name="TextBox 17"/>
            <p:cNvSpPr txBox="1"/>
            <p:nvPr/>
          </p:nvSpPr>
          <p:spPr>
            <a:xfrm>
              <a:off x="609600" y="2819400"/>
              <a:ext cx="2584174" cy="3016210"/>
            </a:xfrm>
            <a:prstGeom prst="rect">
              <a:avLst/>
            </a:prstGeom>
            <a:solidFill>
              <a:schemeClr val="bg1"/>
            </a:solidFill>
          </p:spPr>
          <p:txBody>
            <a:bodyPr wrap="square" rtlCol="0">
              <a:spAutoFit/>
            </a:bodyPr>
            <a:lstStyle/>
            <a:p>
              <a:r>
                <a:rPr lang="en-US" dirty="0" smtClean="0"/>
                <a:t>Metadata</a:t>
              </a:r>
            </a:p>
            <a:p>
              <a:endParaRPr lang="en-US" sz="1000" dirty="0" smtClean="0"/>
            </a:p>
            <a:p>
              <a:r>
                <a:rPr lang="en-US" dirty="0" smtClean="0">
                  <a:solidFill>
                    <a:schemeClr val="accent3">
                      <a:lumMod val="50000"/>
                    </a:schemeClr>
                  </a:solidFill>
                </a:rPr>
                <a:t>File</a:t>
              </a:r>
            </a:p>
            <a:p>
              <a:r>
                <a:rPr lang="en-US" dirty="0" smtClean="0"/>
                <a:t>Type</a:t>
              </a:r>
            </a:p>
            <a:p>
              <a:r>
                <a:rPr lang="en-US" dirty="0" smtClean="0">
                  <a:solidFill>
                    <a:schemeClr val="accent3">
                      <a:lumMod val="50000"/>
                    </a:schemeClr>
                  </a:solidFill>
                </a:rPr>
                <a:t>Variable</a:t>
              </a:r>
            </a:p>
            <a:p>
              <a:r>
                <a:rPr lang="en-US" dirty="0" smtClean="0"/>
                <a:t>Description</a:t>
              </a:r>
            </a:p>
            <a:p>
              <a:r>
                <a:rPr lang="en-US" dirty="0" smtClean="0"/>
                <a:t>Units</a:t>
              </a:r>
            </a:p>
            <a:p>
              <a:r>
                <a:rPr lang="en-US" dirty="0" err="1" smtClean="0"/>
                <a:t>dec_places</a:t>
              </a:r>
              <a:endParaRPr lang="en-US" dirty="0" smtClean="0"/>
            </a:p>
            <a:p>
              <a:r>
                <a:rPr lang="en-US" dirty="0" smtClean="0"/>
                <a:t>Universe</a:t>
              </a:r>
            </a:p>
            <a:p>
              <a:r>
                <a:rPr lang="en-US" dirty="0" smtClean="0"/>
                <a:t>Topic</a:t>
              </a:r>
            </a:p>
            <a:p>
              <a:r>
                <a:rPr lang="en-US" dirty="0" smtClean="0"/>
                <a:t>Detail1…Detail4</a:t>
              </a:r>
            </a:p>
          </p:txBody>
        </p:sp>
        <p:sp>
          <p:nvSpPr>
            <p:cNvPr id="19" name="Rectangle 18"/>
            <p:cNvSpPr/>
            <p:nvPr/>
          </p:nvSpPr>
          <p:spPr>
            <a:xfrm>
              <a:off x="609600" y="2819400"/>
              <a:ext cx="2584174" cy="362180"/>
            </a:xfrm>
            <a:prstGeom prst="rect">
              <a:avLst/>
            </a:prstGeom>
            <a:solidFill>
              <a:schemeClr val="bg1">
                <a:lumMod val="65000"/>
                <a:alpha val="49000"/>
              </a:schemeClr>
            </a:solidFill>
            <a:ln>
              <a:solidFill>
                <a:schemeClr val="tx1">
                  <a:alpha val="5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3810000" y="3657600"/>
            <a:ext cx="1981200" cy="2462213"/>
            <a:chOff x="609600" y="2819400"/>
            <a:chExt cx="2584174" cy="2462213"/>
          </a:xfrm>
        </p:grpSpPr>
        <p:sp>
          <p:nvSpPr>
            <p:cNvPr id="22" name="TextBox 21"/>
            <p:cNvSpPr txBox="1"/>
            <p:nvPr/>
          </p:nvSpPr>
          <p:spPr>
            <a:xfrm>
              <a:off x="609600" y="2819400"/>
              <a:ext cx="2584174" cy="2462213"/>
            </a:xfrm>
            <a:prstGeom prst="rect">
              <a:avLst/>
            </a:prstGeom>
            <a:solidFill>
              <a:schemeClr val="bg1"/>
            </a:solidFill>
          </p:spPr>
          <p:txBody>
            <a:bodyPr wrap="square" rtlCol="0">
              <a:spAutoFit/>
            </a:bodyPr>
            <a:lstStyle/>
            <a:p>
              <a:r>
                <a:rPr lang="en-US" dirty="0" smtClean="0"/>
                <a:t>Boundaries</a:t>
              </a:r>
            </a:p>
            <a:p>
              <a:endParaRPr lang="en-US" sz="1000" dirty="0" smtClean="0"/>
            </a:p>
            <a:p>
              <a:r>
                <a:rPr lang="en-US" dirty="0" smtClean="0"/>
                <a:t>GEOIDTXT</a:t>
              </a:r>
            </a:p>
            <a:p>
              <a:r>
                <a:rPr lang="en-US" dirty="0" smtClean="0">
                  <a:solidFill>
                    <a:srgbClr val="FF0000"/>
                  </a:solidFill>
                </a:rPr>
                <a:t>GEOIDNUM</a:t>
              </a:r>
            </a:p>
            <a:p>
              <a:r>
                <a:rPr lang="en-US" dirty="0" smtClean="0"/>
                <a:t>Name</a:t>
              </a:r>
            </a:p>
            <a:p>
              <a:r>
                <a:rPr lang="en-US" dirty="0" smtClean="0"/>
                <a:t>INTPTLAT</a:t>
              </a:r>
            </a:p>
            <a:p>
              <a:r>
                <a:rPr lang="en-US" dirty="0" smtClean="0"/>
                <a:t>INTPTLON</a:t>
              </a:r>
            </a:p>
            <a:p>
              <a:r>
                <a:rPr lang="en-US" dirty="0" smtClean="0"/>
                <a:t>COORDINATES</a:t>
              </a:r>
            </a:p>
            <a:p>
              <a:r>
                <a:rPr lang="en-US" dirty="0" smtClean="0"/>
                <a:t>COORDINATES2</a:t>
              </a:r>
            </a:p>
          </p:txBody>
        </p:sp>
        <p:sp>
          <p:nvSpPr>
            <p:cNvPr id="23" name="Rectangle 22"/>
            <p:cNvSpPr/>
            <p:nvPr/>
          </p:nvSpPr>
          <p:spPr>
            <a:xfrm>
              <a:off x="609600" y="2819400"/>
              <a:ext cx="2584174" cy="362180"/>
            </a:xfrm>
            <a:prstGeom prst="rect">
              <a:avLst/>
            </a:prstGeom>
            <a:solidFill>
              <a:schemeClr val="bg1">
                <a:lumMod val="65000"/>
                <a:alpha val="49000"/>
              </a:schemeClr>
            </a:solidFill>
            <a:ln>
              <a:solidFill>
                <a:schemeClr val="tx1">
                  <a:alpha val="5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514028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dirty="0" smtClean="0"/>
              <a:t>SQL</a:t>
            </a:r>
            <a:endParaRPr lang="en-US" dirty="0"/>
          </a:p>
        </p:txBody>
      </p:sp>
      <p:sp>
        <p:nvSpPr>
          <p:cNvPr id="3" name="Content Placeholder 2"/>
          <p:cNvSpPr>
            <a:spLocks noGrp="1"/>
          </p:cNvSpPr>
          <p:nvPr>
            <p:ph sz="quarter" idx="13"/>
          </p:nvPr>
        </p:nvSpPr>
        <p:spPr>
          <a:xfrm>
            <a:off x="1143000" y="731520"/>
            <a:ext cx="6400800" cy="3764280"/>
          </a:xfrm>
        </p:spPr>
        <p:txBody>
          <a:bodyPr>
            <a:normAutofit fontScale="92500"/>
          </a:bodyPr>
          <a:lstStyle/>
          <a:p>
            <a:pPr marL="45720" indent="0">
              <a:buNone/>
            </a:pPr>
            <a:r>
              <a:rPr lang="en-US" dirty="0"/>
              <a:t>SELECT </a:t>
            </a:r>
            <a:r>
              <a:rPr lang="en-US" dirty="0" smtClean="0"/>
              <a:t>* </a:t>
            </a:r>
          </a:p>
          <a:p>
            <a:pPr marL="45720" indent="0">
              <a:buNone/>
            </a:pPr>
            <a:r>
              <a:rPr lang="en-US" dirty="0" smtClean="0"/>
              <a:t>FROM </a:t>
            </a:r>
            <a:r>
              <a:rPr lang="en-US" dirty="0"/>
              <a:t>ACS12_METADATA </a:t>
            </a:r>
            <a:endParaRPr lang="en-US" dirty="0" smtClean="0"/>
          </a:p>
          <a:p>
            <a:pPr marL="45720" indent="0">
              <a:buNone/>
            </a:pPr>
            <a:endParaRPr lang="en-US" dirty="0"/>
          </a:p>
          <a:p>
            <a:pPr marL="45720" indent="0">
              <a:buNone/>
            </a:pPr>
            <a:endParaRPr lang="en-US" dirty="0" smtClean="0"/>
          </a:p>
          <a:p>
            <a:pPr marL="45720" indent="0">
              <a:buNone/>
            </a:pPr>
            <a:endParaRPr lang="en-US" dirty="0"/>
          </a:p>
          <a:p>
            <a:pPr marL="45720" indent="0">
              <a:buNone/>
            </a:pPr>
            <a:endParaRPr lang="en-US" dirty="0" smtClean="0"/>
          </a:p>
          <a:p>
            <a:pPr marL="45720" indent="0">
              <a:buNone/>
            </a:pPr>
            <a:endParaRPr lang="en-US" dirty="0" smtClean="0"/>
          </a:p>
          <a:p>
            <a:pPr marL="45720" indent="0">
              <a:buNone/>
            </a:pPr>
            <a:endParaRPr lang="en-US" dirty="0"/>
          </a:p>
          <a:p>
            <a:pPr marL="45720" indent="0">
              <a:buNone/>
            </a:pPr>
            <a:r>
              <a:rPr lang="en-US" dirty="0" smtClean="0"/>
              <a:t>Returns all 2,035 rows and 12 columns in this table</a:t>
            </a:r>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57400"/>
            <a:ext cx="9144000" cy="1674459"/>
          </a:xfrm>
          <a:prstGeom prst="rect">
            <a:avLst/>
          </a:prstGeom>
        </p:spPr>
      </p:pic>
    </p:spTree>
    <p:extLst>
      <p:ext uri="{BB962C8B-B14F-4D97-AF65-F5344CB8AC3E}">
        <p14:creationId xmlns:p14="http://schemas.microsoft.com/office/powerpoint/2010/main" val="33791529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dirty="0" smtClean="0"/>
              <a:t>SQL</a:t>
            </a:r>
            <a:endParaRPr lang="en-US" dirty="0"/>
          </a:p>
        </p:txBody>
      </p:sp>
      <p:sp>
        <p:nvSpPr>
          <p:cNvPr id="3" name="Content Placeholder 2"/>
          <p:cNvSpPr>
            <a:spLocks noGrp="1"/>
          </p:cNvSpPr>
          <p:nvPr>
            <p:ph sz="quarter" idx="13"/>
          </p:nvPr>
        </p:nvSpPr>
        <p:spPr/>
        <p:txBody>
          <a:bodyPr/>
          <a:lstStyle/>
          <a:p>
            <a:pPr marL="45720" indent="0">
              <a:buNone/>
            </a:pPr>
            <a:r>
              <a:rPr lang="en-US" dirty="0"/>
              <a:t>SELECT Description </a:t>
            </a:r>
            <a:endParaRPr lang="en-US" dirty="0" smtClean="0"/>
          </a:p>
          <a:p>
            <a:pPr marL="45720" indent="0">
              <a:buNone/>
            </a:pPr>
            <a:r>
              <a:rPr lang="en-US" dirty="0" smtClean="0"/>
              <a:t>FROM </a:t>
            </a:r>
            <a:r>
              <a:rPr lang="en-US" dirty="0"/>
              <a:t>ACS12_METADATA </a:t>
            </a:r>
            <a:endParaRPr lang="en-US" dirty="0" smtClean="0"/>
          </a:p>
          <a:p>
            <a:pPr marL="45720" indent="0">
              <a:buNone/>
            </a:pPr>
            <a:r>
              <a:rPr lang="en-US" dirty="0" smtClean="0"/>
              <a:t>WHERE </a:t>
            </a:r>
            <a:r>
              <a:rPr lang="en-US" dirty="0"/>
              <a:t>FILE="DP02" AND variable="HC01_VC03";</a:t>
            </a: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1" y="2728813"/>
            <a:ext cx="5943600" cy="787125"/>
          </a:xfrm>
          <a:prstGeom prst="rect">
            <a:avLst/>
          </a:prstGeom>
        </p:spPr>
      </p:pic>
    </p:spTree>
    <p:extLst>
      <p:ext uri="{BB962C8B-B14F-4D97-AF65-F5344CB8AC3E}">
        <p14:creationId xmlns:p14="http://schemas.microsoft.com/office/powerpoint/2010/main" val="39529060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dirty="0" smtClean="0"/>
              <a:t>SQL</a:t>
            </a:r>
            <a:endParaRPr lang="en-US" dirty="0"/>
          </a:p>
        </p:txBody>
      </p:sp>
      <p:sp>
        <p:nvSpPr>
          <p:cNvPr id="3" name="Content Placeholder 2"/>
          <p:cNvSpPr>
            <a:spLocks noGrp="1"/>
          </p:cNvSpPr>
          <p:nvPr>
            <p:ph sz="quarter" idx="13"/>
          </p:nvPr>
        </p:nvSpPr>
        <p:spPr/>
        <p:txBody>
          <a:bodyPr/>
          <a:lstStyle/>
          <a:p>
            <a:pPr marL="45720" indent="0">
              <a:buNone/>
            </a:pPr>
            <a:r>
              <a:rPr lang="en-US" dirty="0"/>
              <a:t>SELECT </a:t>
            </a:r>
            <a:r>
              <a:rPr lang="en-US" dirty="0" err="1"/>
              <a:t>a.namelsad</a:t>
            </a:r>
            <a:r>
              <a:rPr lang="en-US" dirty="0"/>
              <a:t>, b.HC01_VC03, c.* </a:t>
            </a:r>
            <a:endParaRPr lang="en-US" dirty="0" smtClean="0"/>
          </a:p>
          <a:p>
            <a:pPr marL="45720" indent="0">
              <a:buNone/>
            </a:pPr>
            <a:r>
              <a:rPr lang="en-US" dirty="0" smtClean="0"/>
              <a:t>FROM </a:t>
            </a:r>
            <a:r>
              <a:rPr lang="en-US" dirty="0" err="1"/>
              <a:t>GeoJSON_Tracts</a:t>
            </a:r>
            <a:r>
              <a:rPr lang="en-US" dirty="0"/>
              <a:t> AS a, </a:t>
            </a:r>
            <a:endParaRPr lang="en-US" dirty="0" smtClean="0"/>
          </a:p>
          <a:p>
            <a:pPr marL="45720" indent="0">
              <a:buNone/>
            </a:pPr>
            <a:r>
              <a:rPr lang="en-US" dirty="0"/>
              <a:t>	</a:t>
            </a:r>
            <a:r>
              <a:rPr lang="en-US" dirty="0" smtClean="0"/>
              <a:t>ACS12_5YR_DP02 </a:t>
            </a:r>
            <a:r>
              <a:rPr lang="en-US" dirty="0"/>
              <a:t>AS b, </a:t>
            </a:r>
            <a:endParaRPr lang="en-US" dirty="0" smtClean="0"/>
          </a:p>
          <a:p>
            <a:pPr marL="45720" indent="0">
              <a:buNone/>
            </a:pPr>
            <a:r>
              <a:rPr lang="en-US" dirty="0"/>
              <a:t>	</a:t>
            </a:r>
            <a:r>
              <a:rPr lang="en-US" dirty="0" smtClean="0"/>
              <a:t>ACS12_METADATA </a:t>
            </a:r>
            <a:r>
              <a:rPr lang="en-US" dirty="0"/>
              <a:t>AS c</a:t>
            </a:r>
          </a:p>
          <a:p>
            <a:pPr marL="45720" indent="0">
              <a:buNone/>
            </a:pPr>
            <a:r>
              <a:rPr lang="en-US" dirty="0"/>
              <a:t>WHERE b.geoid2=20209042002 AND b.geoid2=</a:t>
            </a:r>
            <a:r>
              <a:rPr lang="en-US" dirty="0" err="1"/>
              <a:t>a.geoidnum</a:t>
            </a:r>
            <a:r>
              <a:rPr lang="en-US" dirty="0"/>
              <a:t> AND </a:t>
            </a:r>
            <a:r>
              <a:rPr lang="en-US" dirty="0" err="1"/>
              <a:t>c.variable</a:t>
            </a:r>
            <a:r>
              <a:rPr lang="en-US" dirty="0"/>
              <a:t>="HC01_VC03" AND </a:t>
            </a:r>
            <a:r>
              <a:rPr lang="en-US" dirty="0" err="1"/>
              <a:t>c.file</a:t>
            </a:r>
            <a:r>
              <a:rPr lang="en-US" dirty="0"/>
              <a:t>="DP02"</a:t>
            </a:r>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 y="3753064"/>
            <a:ext cx="9144000" cy="309258"/>
          </a:xfrm>
          <a:prstGeom prst="rect">
            <a:avLst/>
          </a:prstGeom>
        </p:spPr>
      </p:pic>
    </p:spTree>
    <p:extLst>
      <p:ext uri="{BB962C8B-B14F-4D97-AF65-F5344CB8AC3E}">
        <p14:creationId xmlns:p14="http://schemas.microsoft.com/office/powerpoint/2010/main" val="21617194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dirty="0" smtClean="0"/>
              <a:t>Excel: friend or foe?</a:t>
            </a:r>
            <a:endParaRPr lang="en-US" dirty="0"/>
          </a:p>
        </p:txBody>
      </p:sp>
      <p:pic>
        <p:nvPicPr>
          <p:cNvPr id="4" name="Content Placeholder 3" descr="Screen Clipping"/>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04800" y="533400"/>
            <a:ext cx="8560849" cy="2971800"/>
          </a:xfrm>
        </p:spPr>
      </p:pic>
    </p:spTree>
    <p:extLst>
      <p:ext uri="{BB962C8B-B14F-4D97-AF65-F5344CB8AC3E}">
        <p14:creationId xmlns:p14="http://schemas.microsoft.com/office/powerpoint/2010/main" val="3333557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dirty="0" smtClean="0"/>
              <a:t>Excel: friend or foe?</a:t>
            </a:r>
            <a:endParaRPr lang="en-US" dirty="0"/>
          </a:p>
        </p:txBody>
      </p:sp>
      <p:pic>
        <p:nvPicPr>
          <p:cNvPr id="5" name="Content Placeholder 4" descr="Screen Clipping"/>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228599" y="304800"/>
            <a:ext cx="8472075" cy="3581400"/>
          </a:xfrm>
        </p:spPr>
      </p:pic>
    </p:spTree>
    <p:extLst>
      <p:ext uri="{BB962C8B-B14F-4D97-AF65-F5344CB8AC3E}">
        <p14:creationId xmlns:p14="http://schemas.microsoft.com/office/powerpoint/2010/main" val="15441409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dirty="0" err="1" smtClean="0"/>
              <a:t>GeoJSON</a:t>
            </a:r>
            <a:endParaRPr lang="en-US" dirty="0"/>
          </a:p>
        </p:txBody>
      </p:sp>
      <p:sp>
        <p:nvSpPr>
          <p:cNvPr id="3" name="Content Placeholder 2"/>
          <p:cNvSpPr>
            <a:spLocks noGrp="1"/>
          </p:cNvSpPr>
          <p:nvPr>
            <p:ph sz="quarter" idx="13"/>
          </p:nvPr>
        </p:nvSpPr>
        <p:spPr/>
        <p:txBody>
          <a:bodyPr>
            <a:normAutofit/>
          </a:bodyPr>
          <a:lstStyle/>
          <a:p>
            <a:pPr marL="45720" indent="0">
              <a:buNone/>
            </a:pPr>
            <a:r>
              <a:rPr lang="en-US" sz="2800" dirty="0" err="1" smtClean="0"/>
              <a:t>GeoJSON</a:t>
            </a:r>
            <a:r>
              <a:rPr lang="en-US" sz="2800" dirty="0" smtClean="0"/>
              <a:t> is a format for communicating geographic data that includes some properties and pairs of coordinates.</a:t>
            </a:r>
          </a:p>
          <a:p>
            <a:pPr marL="45720" indent="0">
              <a:buNone/>
            </a:pPr>
            <a:endParaRPr lang="en-US" dirty="0" smtClean="0"/>
          </a:p>
          <a:p>
            <a:pPr marL="45720" indent="0">
              <a:buNone/>
            </a:pPr>
            <a:r>
              <a:rPr lang="en-US" sz="2800" dirty="0" smtClean="0"/>
              <a:t>A point can be simply represented as </a:t>
            </a:r>
          </a:p>
          <a:p>
            <a:pPr marL="45720" indent="0">
              <a:buNone/>
            </a:pPr>
            <a:r>
              <a:rPr lang="en-US" sz="2800" dirty="0"/>
              <a:t>[-104.99404, 39.75621]</a:t>
            </a:r>
            <a:endParaRPr lang="en-US" sz="2800" dirty="0" smtClean="0"/>
          </a:p>
        </p:txBody>
      </p:sp>
    </p:spTree>
    <p:extLst>
      <p:ext uri="{BB962C8B-B14F-4D97-AF65-F5344CB8AC3E}">
        <p14:creationId xmlns:p14="http://schemas.microsoft.com/office/powerpoint/2010/main" val="1713236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dirty="0" err="1" smtClean="0"/>
              <a:t>GeoJSON</a:t>
            </a:r>
            <a:endParaRPr lang="en-US" dirty="0"/>
          </a:p>
        </p:txBody>
      </p:sp>
      <p:sp>
        <p:nvSpPr>
          <p:cNvPr id="3" name="Content Placeholder 2"/>
          <p:cNvSpPr>
            <a:spLocks noGrp="1"/>
          </p:cNvSpPr>
          <p:nvPr>
            <p:ph sz="quarter" idx="13"/>
          </p:nvPr>
        </p:nvSpPr>
        <p:spPr/>
        <p:txBody>
          <a:bodyPr/>
          <a:lstStyle/>
          <a:p>
            <a:pPr marL="45720" indent="0">
              <a:buNone/>
            </a:pPr>
            <a:r>
              <a:rPr lang="en-US" sz="2800" dirty="0" smtClean="0"/>
              <a:t>A line can be represented as </a:t>
            </a:r>
          </a:p>
          <a:p>
            <a:pPr marL="45720" indent="0">
              <a:buNone/>
            </a:pPr>
            <a:r>
              <a:rPr lang="en-US" sz="2800" dirty="0" smtClean="0"/>
              <a:t>[</a:t>
            </a:r>
          </a:p>
          <a:p>
            <a:pPr marL="45720" indent="0">
              <a:buNone/>
            </a:pPr>
            <a:r>
              <a:rPr lang="en-US" sz="2800" dirty="0" smtClean="0"/>
              <a:t>[-</a:t>
            </a:r>
            <a:r>
              <a:rPr lang="en-US" sz="2800" dirty="0"/>
              <a:t>105, 40], </a:t>
            </a:r>
            <a:endParaRPr lang="en-US" sz="2800" dirty="0" smtClean="0"/>
          </a:p>
          <a:p>
            <a:pPr marL="45720" indent="0">
              <a:buNone/>
            </a:pPr>
            <a:r>
              <a:rPr lang="en-US" sz="2800" dirty="0" smtClean="0"/>
              <a:t>[-</a:t>
            </a:r>
            <a:r>
              <a:rPr lang="en-US" sz="2800" dirty="0"/>
              <a:t>110, 45], </a:t>
            </a:r>
            <a:endParaRPr lang="en-US" sz="2800" dirty="0" smtClean="0"/>
          </a:p>
          <a:p>
            <a:pPr marL="45720" indent="0">
              <a:buNone/>
            </a:pPr>
            <a:r>
              <a:rPr lang="en-US" sz="2800" dirty="0" smtClean="0"/>
              <a:t>[-</a:t>
            </a:r>
            <a:r>
              <a:rPr lang="en-US" sz="2800" dirty="0"/>
              <a:t>115, 55</a:t>
            </a:r>
            <a:r>
              <a:rPr lang="en-US" sz="2800" dirty="0" smtClean="0"/>
              <a:t>]</a:t>
            </a:r>
          </a:p>
          <a:p>
            <a:pPr marL="45720" indent="0">
              <a:buNone/>
            </a:pPr>
            <a:r>
              <a:rPr lang="en-US" sz="2800" dirty="0" smtClean="0"/>
              <a:t>]</a:t>
            </a:r>
            <a:endParaRPr lang="en-US" dirty="0" smtClean="0"/>
          </a:p>
        </p:txBody>
      </p:sp>
    </p:spTree>
    <p:extLst>
      <p:ext uri="{BB962C8B-B14F-4D97-AF65-F5344CB8AC3E}">
        <p14:creationId xmlns:p14="http://schemas.microsoft.com/office/powerpoint/2010/main" val="27850708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dirty="0" err="1" smtClean="0"/>
              <a:t>GeoJSON</a:t>
            </a:r>
            <a:endParaRPr lang="en-US" dirty="0"/>
          </a:p>
        </p:txBody>
      </p:sp>
      <p:sp>
        <p:nvSpPr>
          <p:cNvPr id="3" name="Content Placeholder 2"/>
          <p:cNvSpPr>
            <a:spLocks noGrp="1"/>
          </p:cNvSpPr>
          <p:nvPr>
            <p:ph sz="quarter" idx="13"/>
          </p:nvPr>
        </p:nvSpPr>
        <p:spPr>
          <a:xfrm>
            <a:off x="1143000" y="731520"/>
            <a:ext cx="6400800" cy="5059680"/>
          </a:xfrm>
        </p:spPr>
        <p:txBody>
          <a:bodyPr>
            <a:normAutofit/>
          </a:bodyPr>
          <a:lstStyle/>
          <a:p>
            <a:pPr marL="45720" indent="0">
              <a:buNone/>
            </a:pPr>
            <a:r>
              <a:rPr lang="en-US" sz="2800" dirty="0" smtClean="0"/>
              <a:t>A polygon can be represented as </a:t>
            </a:r>
          </a:p>
          <a:p>
            <a:pPr marL="45720" indent="0">
              <a:buNone/>
            </a:pPr>
            <a:r>
              <a:rPr lang="en-US" sz="2800" dirty="0"/>
              <a:t>[[ </a:t>
            </a:r>
            <a:endParaRPr lang="en-US" sz="2800" dirty="0" smtClean="0"/>
          </a:p>
          <a:p>
            <a:pPr marL="45720" indent="0">
              <a:buNone/>
            </a:pPr>
            <a:r>
              <a:rPr lang="en-US" sz="2800" dirty="0" smtClean="0"/>
              <a:t>[-</a:t>
            </a:r>
            <a:r>
              <a:rPr lang="en-US" sz="2800" dirty="0"/>
              <a:t>104.05, 48.99], </a:t>
            </a:r>
            <a:endParaRPr lang="en-US" sz="2800" dirty="0" smtClean="0"/>
          </a:p>
          <a:p>
            <a:pPr marL="45720" indent="0">
              <a:buNone/>
            </a:pPr>
            <a:r>
              <a:rPr lang="en-US" sz="2800" dirty="0" smtClean="0"/>
              <a:t>[-</a:t>
            </a:r>
            <a:r>
              <a:rPr lang="en-US" sz="2800" dirty="0"/>
              <a:t>97.22, 48.98], </a:t>
            </a:r>
            <a:endParaRPr lang="en-US" sz="2800" dirty="0" smtClean="0"/>
          </a:p>
          <a:p>
            <a:pPr marL="45720" indent="0">
              <a:buNone/>
            </a:pPr>
            <a:r>
              <a:rPr lang="en-US" sz="2800" dirty="0" smtClean="0"/>
              <a:t>[-</a:t>
            </a:r>
            <a:r>
              <a:rPr lang="en-US" sz="2800" dirty="0"/>
              <a:t>96.58, 45.94], </a:t>
            </a:r>
            <a:endParaRPr lang="en-US" sz="2800" dirty="0" smtClean="0"/>
          </a:p>
          <a:p>
            <a:pPr marL="45720" indent="0">
              <a:buNone/>
            </a:pPr>
            <a:r>
              <a:rPr lang="en-US" sz="2800" dirty="0" smtClean="0"/>
              <a:t>[-</a:t>
            </a:r>
            <a:r>
              <a:rPr lang="en-US" sz="2800" dirty="0"/>
              <a:t>104.03, 45.94], </a:t>
            </a:r>
            <a:endParaRPr lang="en-US" sz="2800" dirty="0" smtClean="0"/>
          </a:p>
          <a:p>
            <a:pPr marL="45720" indent="0">
              <a:buNone/>
            </a:pPr>
            <a:r>
              <a:rPr lang="en-US" sz="2800" dirty="0" smtClean="0"/>
              <a:t>[-</a:t>
            </a:r>
            <a:r>
              <a:rPr lang="en-US" sz="2800" dirty="0"/>
              <a:t>104.05, 48.99] </a:t>
            </a:r>
            <a:endParaRPr lang="en-US" sz="2800" dirty="0" smtClean="0"/>
          </a:p>
          <a:p>
            <a:pPr marL="45720" indent="0">
              <a:buNone/>
            </a:pPr>
            <a:r>
              <a:rPr lang="en-US" sz="2800" dirty="0" smtClean="0"/>
              <a:t>]]</a:t>
            </a:r>
            <a:endParaRPr lang="en-US" dirty="0" smtClean="0"/>
          </a:p>
        </p:txBody>
      </p:sp>
    </p:spTree>
    <p:extLst>
      <p:ext uri="{BB962C8B-B14F-4D97-AF65-F5344CB8AC3E}">
        <p14:creationId xmlns:p14="http://schemas.microsoft.com/office/powerpoint/2010/main" val="6751898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914399"/>
            <a:ext cx="6553200" cy="3697678"/>
          </a:xfrm>
          <a:prstGeom prst="rect">
            <a:avLst/>
          </a:prstGeom>
        </p:spPr>
      </p:pic>
      <p:sp>
        <p:nvSpPr>
          <p:cNvPr id="2" name="Title 1"/>
          <p:cNvSpPr>
            <a:spLocks noGrp="1"/>
          </p:cNvSpPr>
          <p:nvPr>
            <p:ph type="title"/>
          </p:nvPr>
        </p:nvSpPr>
        <p:spPr/>
        <p:txBody>
          <a:bodyPr/>
          <a:lstStyle/>
          <a:p>
            <a:pPr marL="0" indent="0">
              <a:buNone/>
            </a:pPr>
            <a:r>
              <a:rPr lang="en-US" dirty="0" err="1" smtClean="0"/>
              <a:t>GeoJSON</a:t>
            </a:r>
            <a:endParaRPr lang="en-US" dirty="0"/>
          </a:p>
        </p:txBody>
      </p:sp>
      <p:sp>
        <p:nvSpPr>
          <p:cNvPr id="3" name="Content Placeholder 2"/>
          <p:cNvSpPr>
            <a:spLocks noGrp="1"/>
          </p:cNvSpPr>
          <p:nvPr>
            <p:ph sz="quarter" idx="13"/>
          </p:nvPr>
        </p:nvSpPr>
        <p:spPr>
          <a:xfrm>
            <a:off x="1143000" y="304800"/>
            <a:ext cx="6400800" cy="5059680"/>
          </a:xfrm>
        </p:spPr>
        <p:txBody>
          <a:bodyPr>
            <a:normAutofit/>
          </a:bodyPr>
          <a:lstStyle/>
          <a:p>
            <a:pPr marL="45720" indent="0">
              <a:buNone/>
            </a:pPr>
            <a:r>
              <a:rPr lang="en-US" sz="2800" dirty="0"/>
              <a:t>http://ogre.adc4gis.com/</a:t>
            </a:r>
            <a:endParaRPr lang="en-US" sz="2800" dirty="0" smtClean="0"/>
          </a:p>
        </p:txBody>
      </p:sp>
    </p:spTree>
    <p:extLst>
      <p:ext uri="{BB962C8B-B14F-4D97-AF65-F5344CB8AC3E}">
        <p14:creationId xmlns:p14="http://schemas.microsoft.com/office/powerpoint/2010/main" val="172417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dirty="0" smtClean="0"/>
              <a:t>Steps</a:t>
            </a:r>
            <a:endParaRPr lang="en-US" dirty="0"/>
          </a:p>
        </p:txBody>
      </p:sp>
      <p:sp>
        <p:nvSpPr>
          <p:cNvPr id="3" name="Content Placeholder 2"/>
          <p:cNvSpPr>
            <a:spLocks noGrp="1"/>
          </p:cNvSpPr>
          <p:nvPr>
            <p:ph sz="quarter" idx="13"/>
          </p:nvPr>
        </p:nvSpPr>
        <p:spPr/>
        <p:txBody>
          <a:bodyPr/>
          <a:lstStyle/>
          <a:p>
            <a:pPr>
              <a:buClr>
                <a:schemeClr val="accent3">
                  <a:lumMod val="50000"/>
                </a:schemeClr>
              </a:buClr>
              <a:buFont typeface="Arial" panose="020B0604020202020204" pitchFamily="34" charset="0"/>
              <a:buChar char="•"/>
            </a:pPr>
            <a:r>
              <a:rPr lang="en-US" sz="2800" dirty="0" smtClean="0"/>
              <a:t>Planning</a:t>
            </a:r>
          </a:p>
          <a:p>
            <a:pPr>
              <a:buClr>
                <a:schemeClr val="accent3">
                  <a:lumMod val="50000"/>
                </a:schemeClr>
              </a:buClr>
              <a:buFont typeface="Arial" panose="020B0604020202020204" pitchFamily="34" charset="0"/>
              <a:buChar char="•"/>
            </a:pPr>
            <a:r>
              <a:rPr lang="en-US" sz="2800" dirty="0" smtClean="0"/>
              <a:t>Data &amp; Metadata</a:t>
            </a:r>
            <a:endParaRPr lang="en-US" sz="2600" dirty="0" smtClean="0"/>
          </a:p>
          <a:p>
            <a:pPr>
              <a:buClr>
                <a:schemeClr val="accent3">
                  <a:lumMod val="50000"/>
                </a:schemeClr>
              </a:buClr>
              <a:buFont typeface="Arial" panose="020B0604020202020204" pitchFamily="34" charset="0"/>
              <a:buChar char="•"/>
            </a:pPr>
            <a:r>
              <a:rPr lang="en-US" sz="2800" dirty="0" smtClean="0"/>
              <a:t>Geography</a:t>
            </a:r>
          </a:p>
          <a:p>
            <a:pPr>
              <a:buClr>
                <a:schemeClr val="accent3">
                  <a:lumMod val="50000"/>
                </a:schemeClr>
              </a:buClr>
              <a:buFont typeface="Arial" panose="020B0604020202020204" pitchFamily="34" charset="0"/>
              <a:buChar char="•"/>
            </a:pPr>
            <a:r>
              <a:rPr lang="en-US" sz="2800" dirty="0" smtClean="0"/>
              <a:t>Programming</a:t>
            </a:r>
          </a:p>
          <a:p>
            <a:pPr>
              <a:buClr>
                <a:schemeClr val="accent3">
                  <a:lumMod val="50000"/>
                </a:schemeClr>
              </a:buClr>
              <a:buFont typeface="Arial" panose="020B0604020202020204" pitchFamily="34" charset="0"/>
              <a:buChar char="•"/>
            </a:pPr>
            <a:r>
              <a:rPr lang="en-US" sz="2800" dirty="0" smtClean="0"/>
              <a:t>Feedback, repeat as needed</a:t>
            </a:r>
          </a:p>
          <a:p>
            <a:pPr marL="45720" indent="0">
              <a:buNone/>
            </a:pPr>
            <a:endParaRPr lang="en-US" dirty="0"/>
          </a:p>
        </p:txBody>
      </p:sp>
    </p:spTree>
    <p:extLst>
      <p:ext uri="{BB962C8B-B14F-4D97-AF65-F5344CB8AC3E}">
        <p14:creationId xmlns:p14="http://schemas.microsoft.com/office/powerpoint/2010/main" val="33302905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dirty="0" smtClean="0"/>
              <a:t>Leaflet</a:t>
            </a:r>
            <a:endParaRPr lang="en-US" dirty="0"/>
          </a:p>
        </p:txBody>
      </p:sp>
      <p:pic>
        <p:nvPicPr>
          <p:cNvPr id="6" name="Content Placeholder 5" descr="Screen Clipping"/>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838200" y="533399"/>
            <a:ext cx="7391400" cy="3736475"/>
          </a:xfrm>
        </p:spPr>
      </p:pic>
    </p:spTree>
    <p:extLst>
      <p:ext uri="{BB962C8B-B14F-4D97-AF65-F5344CB8AC3E}">
        <p14:creationId xmlns:p14="http://schemas.microsoft.com/office/powerpoint/2010/main" val="5750556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Screen Clipping"/>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228600" y="152400"/>
            <a:ext cx="6934200" cy="6463958"/>
          </a:xfrm>
        </p:spPr>
      </p:pic>
      <p:sp>
        <p:nvSpPr>
          <p:cNvPr id="2" name="Title 1"/>
          <p:cNvSpPr>
            <a:spLocks noGrp="1"/>
          </p:cNvSpPr>
          <p:nvPr>
            <p:ph type="title"/>
          </p:nvPr>
        </p:nvSpPr>
        <p:spPr/>
        <p:txBody>
          <a:bodyPr/>
          <a:lstStyle/>
          <a:p>
            <a:pPr marL="0" indent="0">
              <a:buNone/>
            </a:pPr>
            <a:r>
              <a:rPr lang="en-US" dirty="0" smtClean="0"/>
              <a:t>Leaflet</a:t>
            </a:r>
            <a:endParaRPr lang="en-US" dirty="0"/>
          </a:p>
        </p:txBody>
      </p:sp>
      <p:sp>
        <p:nvSpPr>
          <p:cNvPr id="8" name="Right Arrow 7"/>
          <p:cNvSpPr/>
          <p:nvPr/>
        </p:nvSpPr>
        <p:spPr>
          <a:xfrm rot="10800000">
            <a:off x="3886200" y="961748"/>
            <a:ext cx="381000" cy="30480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3000" y="961748"/>
            <a:ext cx="1905000" cy="646331"/>
          </a:xfrm>
          <a:prstGeom prst="rect">
            <a:avLst/>
          </a:prstGeom>
          <a:noFill/>
        </p:spPr>
        <p:txBody>
          <a:bodyPr wrap="square" rtlCol="0">
            <a:spAutoFit/>
          </a:bodyPr>
          <a:lstStyle/>
          <a:p>
            <a:r>
              <a:rPr lang="en-US" dirty="0" smtClean="0"/>
              <a:t>Link to the Leaflet CSS</a:t>
            </a:r>
            <a:endParaRPr lang="en-US" dirty="0"/>
          </a:p>
        </p:txBody>
      </p:sp>
    </p:spTree>
    <p:extLst>
      <p:ext uri="{BB962C8B-B14F-4D97-AF65-F5344CB8AC3E}">
        <p14:creationId xmlns:p14="http://schemas.microsoft.com/office/powerpoint/2010/main" val="6686261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Screen Clipping"/>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228600" y="152400"/>
            <a:ext cx="6934200" cy="6463958"/>
          </a:xfrm>
        </p:spPr>
      </p:pic>
      <p:sp>
        <p:nvSpPr>
          <p:cNvPr id="2" name="Title 1"/>
          <p:cNvSpPr>
            <a:spLocks noGrp="1"/>
          </p:cNvSpPr>
          <p:nvPr>
            <p:ph type="title"/>
          </p:nvPr>
        </p:nvSpPr>
        <p:spPr/>
        <p:txBody>
          <a:bodyPr/>
          <a:lstStyle/>
          <a:p>
            <a:pPr marL="0" indent="0">
              <a:buNone/>
            </a:pPr>
            <a:r>
              <a:rPr lang="en-US" dirty="0" smtClean="0"/>
              <a:t>Leaflet</a:t>
            </a:r>
            <a:endParaRPr lang="en-US" dirty="0"/>
          </a:p>
        </p:txBody>
      </p:sp>
      <p:sp>
        <p:nvSpPr>
          <p:cNvPr id="8" name="Right Arrow 7"/>
          <p:cNvSpPr/>
          <p:nvPr/>
        </p:nvSpPr>
        <p:spPr>
          <a:xfrm rot="10800000">
            <a:off x="3276600" y="1524000"/>
            <a:ext cx="381000" cy="30480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419600" y="1353234"/>
            <a:ext cx="2286000" cy="646331"/>
          </a:xfrm>
          <a:prstGeom prst="rect">
            <a:avLst/>
          </a:prstGeom>
          <a:noFill/>
        </p:spPr>
        <p:txBody>
          <a:bodyPr wrap="square" rtlCol="0">
            <a:spAutoFit/>
          </a:bodyPr>
          <a:lstStyle/>
          <a:p>
            <a:r>
              <a:rPr lang="en-US" dirty="0" smtClean="0"/>
              <a:t>Link to the Leaflet JavaScript</a:t>
            </a:r>
            <a:endParaRPr lang="en-US" dirty="0"/>
          </a:p>
        </p:txBody>
      </p:sp>
    </p:spTree>
    <p:extLst>
      <p:ext uri="{BB962C8B-B14F-4D97-AF65-F5344CB8AC3E}">
        <p14:creationId xmlns:p14="http://schemas.microsoft.com/office/powerpoint/2010/main" val="26500755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Screen Clipping"/>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228600" y="152400"/>
            <a:ext cx="6934200" cy="6463958"/>
          </a:xfrm>
        </p:spPr>
      </p:pic>
      <p:sp>
        <p:nvSpPr>
          <p:cNvPr id="2" name="Title 1"/>
          <p:cNvSpPr>
            <a:spLocks noGrp="1"/>
          </p:cNvSpPr>
          <p:nvPr>
            <p:ph type="title"/>
          </p:nvPr>
        </p:nvSpPr>
        <p:spPr/>
        <p:txBody>
          <a:bodyPr/>
          <a:lstStyle/>
          <a:p>
            <a:pPr marL="0" indent="0">
              <a:buNone/>
            </a:pPr>
            <a:r>
              <a:rPr lang="en-US" dirty="0" smtClean="0"/>
              <a:t>Leaflet</a:t>
            </a:r>
            <a:endParaRPr lang="en-US" dirty="0"/>
          </a:p>
        </p:txBody>
      </p:sp>
      <p:sp>
        <p:nvSpPr>
          <p:cNvPr id="8" name="Right Arrow 7"/>
          <p:cNvSpPr/>
          <p:nvPr/>
        </p:nvSpPr>
        <p:spPr>
          <a:xfrm rot="10800000">
            <a:off x="4114800" y="1295400"/>
            <a:ext cx="381000" cy="30480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105400" y="1138535"/>
            <a:ext cx="3124200" cy="923330"/>
          </a:xfrm>
          <a:prstGeom prst="rect">
            <a:avLst/>
          </a:prstGeom>
          <a:noFill/>
        </p:spPr>
        <p:txBody>
          <a:bodyPr wrap="square" rtlCol="0">
            <a:spAutoFit/>
          </a:bodyPr>
          <a:lstStyle/>
          <a:p>
            <a:r>
              <a:rPr lang="en-US" dirty="0" smtClean="0"/>
              <a:t>Put a div element where you want the map on the page.</a:t>
            </a:r>
            <a:endParaRPr lang="en-US" dirty="0"/>
          </a:p>
        </p:txBody>
      </p:sp>
    </p:spTree>
    <p:extLst>
      <p:ext uri="{BB962C8B-B14F-4D97-AF65-F5344CB8AC3E}">
        <p14:creationId xmlns:p14="http://schemas.microsoft.com/office/powerpoint/2010/main" val="18438062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Screen Clipping"/>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228600" y="152400"/>
            <a:ext cx="6934200" cy="6463958"/>
          </a:xfrm>
        </p:spPr>
      </p:pic>
      <p:sp>
        <p:nvSpPr>
          <p:cNvPr id="2" name="Title 1"/>
          <p:cNvSpPr>
            <a:spLocks noGrp="1"/>
          </p:cNvSpPr>
          <p:nvPr>
            <p:ph type="title"/>
          </p:nvPr>
        </p:nvSpPr>
        <p:spPr/>
        <p:txBody>
          <a:bodyPr/>
          <a:lstStyle/>
          <a:p>
            <a:pPr marL="0" indent="0">
              <a:buNone/>
            </a:pPr>
            <a:r>
              <a:rPr lang="en-US" dirty="0" smtClean="0"/>
              <a:t>Leaflet</a:t>
            </a:r>
            <a:endParaRPr lang="en-US" dirty="0"/>
          </a:p>
        </p:txBody>
      </p:sp>
      <p:sp>
        <p:nvSpPr>
          <p:cNvPr id="3" name="TextBox 2"/>
          <p:cNvSpPr txBox="1"/>
          <p:nvPr/>
        </p:nvSpPr>
        <p:spPr>
          <a:xfrm>
            <a:off x="5791200" y="1138534"/>
            <a:ext cx="3124200" cy="646331"/>
          </a:xfrm>
          <a:prstGeom prst="rect">
            <a:avLst/>
          </a:prstGeom>
          <a:noFill/>
        </p:spPr>
        <p:txBody>
          <a:bodyPr wrap="square" rtlCol="0">
            <a:spAutoFit/>
          </a:bodyPr>
          <a:lstStyle/>
          <a:p>
            <a:r>
              <a:rPr lang="en-US" dirty="0" smtClean="0"/>
              <a:t>Start putting elements on you map.</a:t>
            </a:r>
            <a:endParaRPr lang="en-US" dirty="0"/>
          </a:p>
        </p:txBody>
      </p:sp>
      <p:sp>
        <p:nvSpPr>
          <p:cNvPr id="4" name="Right Brace 3"/>
          <p:cNvSpPr/>
          <p:nvPr/>
        </p:nvSpPr>
        <p:spPr>
          <a:xfrm>
            <a:off x="7086600" y="2133600"/>
            <a:ext cx="266700" cy="914400"/>
          </a:xfrm>
          <a:prstGeom prst="rightBrace">
            <a:avLst/>
          </a:prstGeom>
          <a:ln w="222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7370316" y="2267634"/>
            <a:ext cx="1638300" cy="646331"/>
          </a:xfrm>
          <a:prstGeom prst="rect">
            <a:avLst/>
          </a:prstGeom>
          <a:noFill/>
        </p:spPr>
        <p:txBody>
          <a:bodyPr wrap="square" rtlCol="0">
            <a:spAutoFit/>
          </a:bodyPr>
          <a:lstStyle/>
          <a:p>
            <a:r>
              <a:rPr lang="en-US" dirty="0" smtClean="0"/>
              <a:t>Background tile</a:t>
            </a:r>
            <a:endParaRPr lang="en-US" dirty="0"/>
          </a:p>
        </p:txBody>
      </p:sp>
      <p:sp>
        <p:nvSpPr>
          <p:cNvPr id="9" name="Right Brace 8"/>
          <p:cNvSpPr/>
          <p:nvPr/>
        </p:nvSpPr>
        <p:spPr>
          <a:xfrm>
            <a:off x="5041407" y="3124200"/>
            <a:ext cx="266700" cy="381000"/>
          </a:xfrm>
          <a:prstGeom prst="rightBrace">
            <a:avLst/>
          </a:prstGeom>
          <a:ln w="222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5448300" y="3124200"/>
            <a:ext cx="1638300" cy="369332"/>
          </a:xfrm>
          <a:prstGeom prst="rect">
            <a:avLst/>
          </a:prstGeom>
          <a:noFill/>
        </p:spPr>
        <p:txBody>
          <a:bodyPr wrap="square" rtlCol="0">
            <a:spAutoFit/>
          </a:bodyPr>
          <a:lstStyle/>
          <a:p>
            <a:r>
              <a:rPr lang="en-US" dirty="0" smtClean="0"/>
              <a:t>Point</a:t>
            </a:r>
            <a:endParaRPr lang="en-US" dirty="0"/>
          </a:p>
        </p:txBody>
      </p:sp>
      <p:sp>
        <p:nvSpPr>
          <p:cNvPr id="11" name="Right Brace 10"/>
          <p:cNvSpPr/>
          <p:nvPr/>
        </p:nvSpPr>
        <p:spPr>
          <a:xfrm>
            <a:off x="3505200" y="3505200"/>
            <a:ext cx="266700" cy="609600"/>
          </a:xfrm>
          <a:prstGeom prst="rightBrace">
            <a:avLst/>
          </a:prstGeom>
          <a:ln w="222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ight Brace 11"/>
          <p:cNvSpPr/>
          <p:nvPr/>
        </p:nvSpPr>
        <p:spPr>
          <a:xfrm>
            <a:off x="3505200" y="4267200"/>
            <a:ext cx="266700" cy="533400"/>
          </a:xfrm>
          <a:prstGeom prst="rightBrace">
            <a:avLst/>
          </a:prstGeom>
          <a:ln w="222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3942425" y="3645932"/>
            <a:ext cx="1638300" cy="369332"/>
          </a:xfrm>
          <a:prstGeom prst="rect">
            <a:avLst/>
          </a:prstGeom>
          <a:noFill/>
        </p:spPr>
        <p:txBody>
          <a:bodyPr wrap="square" rtlCol="0">
            <a:spAutoFit/>
          </a:bodyPr>
          <a:lstStyle/>
          <a:p>
            <a:r>
              <a:rPr lang="en-US" dirty="0" smtClean="0"/>
              <a:t>Circle</a:t>
            </a:r>
            <a:endParaRPr lang="en-US" dirty="0"/>
          </a:p>
        </p:txBody>
      </p:sp>
      <p:sp>
        <p:nvSpPr>
          <p:cNvPr id="14" name="TextBox 13"/>
          <p:cNvSpPr txBox="1"/>
          <p:nvPr/>
        </p:nvSpPr>
        <p:spPr>
          <a:xfrm>
            <a:off x="3942425" y="4349234"/>
            <a:ext cx="1638300" cy="369332"/>
          </a:xfrm>
          <a:prstGeom prst="rect">
            <a:avLst/>
          </a:prstGeom>
          <a:noFill/>
        </p:spPr>
        <p:txBody>
          <a:bodyPr wrap="square" rtlCol="0">
            <a:spAutoFit/>
          </a:bodyPr>
          <a:lstStyle/>
          <a:p>
            <a:r>
              <a:rPr lang="en-US" dirty="0" smtClean="0"/>
              <a:t>Polygon</a:t>
            </a:r>
            <a:endParaRPr lang="en-US" dirty="0"/>
          </a:p>
        </p:txBody>
      </p:sp>
      <p:sp>
        <p:nvSpPr>
          <p:cNvPr id="15" name="TextBox 14"/>
          <p:cNvSpPr txBox="1"/>
          <p:nvPr/>
        </p:nvSpPr>
        <p:spPr>
          <a:xfrm>
            <a:off x="5352310" y="5558901"/>
            <a:ext cx="1638300" cy="369332"/>
          </a:xfrm>
          <a:prstGeom prst="rect">
            <a:avLst/>
          </a:prstGeom>
          <a:noFill/>
        </p:spPr>
        <p:txBody>
          <a:bodyPr wrap="square" rtlCol="0">
            <a:spAutoFit/>
          </a:bodyPr>
          <a:lstStyle/>
          <a:p>
            <a:r>
              <a:rPr lang="en-US" dirty="0" smtClean="0"/>
              <a:t>Popup Event</a:t>
            </a:r>
            <a:endParaRPr lang="en-US" dirty="0"/>
          </a:p>
        </p:txBody>
      </p:sp>
      <p:sp>
        <p:nvSpPr>
          <p:cNvPr id="16" name="Right Brace 15"/>
          <p:cNvSpPr/>
          <p:nvPr/>
        </p:nvSpPr>
        <p:spPr>
          <a:xfrm>
            <a:off x="4908057" y="5013832"/>
            <a:ext cx="266700" cy="1082167"/>
          </a:xfrm>
          <a:prstGeom prst="rightBrace">
            <a:avLst/>
          </a:prstGeom>
          <a:ln w="222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Left Arrow 5"/>
          <p:cNvSpPr/>
          <p:nvPr/>
        </p:nvSpPr>
        <p:spPr>
          <a:xfrm>
            <a:off x="4114800" y="1905000"/>
            <a:ext cx="228600" cy="228600"/>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343400" y="1834634"/>
            <a:ext cx="2635003" cy="369332"/>
          </a:xfrm>
          <a:prstGeom prst="rect">
            <a:avLst/>
          </a:prstGeom>
          <a:noFill/>
        </p:spPr>
        <p:txBody>
          <a:bodyPr wrap="square" rtlCol="0">
            <a:spAutoFit/>
          </a:bodyPr>
          <a:lstStyle/>
          <a:p>
            <a:r>
              <a:rPr lang="en-US" dirty="0" smtClean="0"/>
              <a:t>Set view and scale</a:t>
            </a:r>
            <a:endParaRPr lang="en-US" dirty="0"/>
          </a:p>
        </p:txBody>
      </p:sp>
    </p:spTree>
    <p:extLst>
      <p:ext uri="{BB962C8B-B14F-4D97-AF65-F5344CB8AC3E}">
        <p14:creationId xmlns:p14="http://schemas.microsoft.com/office/powerpoint/2010/main" val="7586975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dirty="0" smtClean="0"/>
              <a:t>PHP</a:t>
            </a:r>
            <a:endParaRPr lang="en-US" dirty="0"/>
          </a:p>
        </p:txBody>
      </p:sp>
      <p:sp>
        <p:nvSpPr>
          <p:cNvPr id="3" name="Content Placeholder 2"/>
          <p:cNvSpPr>
            <a:spLocks noGrp="1"/>
          </p:cNvSpPr>
          <p:nvPr>
            <p:ph sz="quarter" idx="13"/>
          </p:nvPr>
        </p:nvSpPr>
        <p:spPr/>
        <p:txBody>
          <a:bodyPr/>
          <a:lstStyle/>
          <a:p>
            <a:pPr marL="45720" indent="0">
              <a:buNone/>
            </a:pPr>
            <a:r>
              <a:rPr lang="en-US" dirty="0" smtClean="0"/>
              <a:t>PHP works inside HTML and generates the page on the fly.</a:t>
            </a:r>
          </a:p>
          <a:p>
            <a:pPr marL="45720" indent="0">
              <a:buNone/>
            </a:pPr>
            <a:r>
              <a:rPr lang="en-US" dirty="0" smtClean="0"/>
              <a:t>The simplest example is:</a:t>
            </a:r>
          </a:p>
          <a:p>
            <a:pPr marL="45720" indent="0">
              <a:buNone/>
            </a:pPr>
            <a:r>
              <a:rPr lang="en-US" dirty="0" smtClean="0"/>
              <a:t>&lt;html&gt;</a:t>
            </a:r>
          </a:p>
          <a:p>
            <a:pPr marL="45720" indent="0">
              <a:buNone/>
            </a:pPr>
            <a:r>
              <a:rPr lang="en-US" dirty="0" smtClean="0"/>
              <a:t>&lt;body&gt;</a:t>
            </a:r>
          </a:p>
          <a:p>
            <a:pPr marL="45720" indent="0">
              <a:buNone/>
            </a:pPr>
            <a:r>
              <a:rPr lang="en-US" dirty="0" smtClean="0"/>
              <a:t>&lt;? </a:t>
            </a:r>
            <a:r>
              <a:rPr lang="en-US" dirty="0" err="1" smtClean="0"/>
              <a:t>php</a:t>
            </a:r>
            <a:r>
              <a:rPr lang="en-US" dirty="0" smtClean="0"/>
              <a:t> echo “Hello World!”; ?&gt;</a:t>
            </a:r>
          </a:p>
          <a:p>
            <a:pPr marL="45720" indent="0">
              <a:buNone/>
            </a:pPr>
            <a:r>
              <a:rPr lang="en-US" dirty="0" smtClean="0"/>
              <a:t>&lt;/body&gt;</a:t>
            </a:r>
          </a:p>
          <a:p>
            <a:pPr marL="45720" indent="0">
              <a:buNone/>
            </a:pPr>
            <a:r>
              <a:rPr lang="en-US" dirty="0" smtClean="0"/>
              <a:t>&lt;/html&gt;</a:t>
            </a:r>
          </a:p>
          <a:p>
            <a:pPr marL="45720" indent="0">
              <a:buNone/>
            </a:pPr>
            <a:endParaRPr lang="en-US" dirty="0"/>
          </a:p>
        </p:txBody>
      </p:sp>
    </p:spTree>
    <p:extLst>
      <p:ext uri="{BB962C8B-B14F-4D97-AF65-F5344CB8AC3E}">
        <p14:creationId xmlns:p14="http://schemas.microsoft.com/office/powerpoint/2010/main" val="26433999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9144000" cy="3088718"/>
          </a:xfrm>
          <a:prstGeom prst="rect">
            <a:avLst/>
          </a:prstGeom>
        </p:spPr>
      </p:pic>
      <p:sp>
        <p:nvSpPr>
          <p:cNvPr id="2" name="Title 1"/>
          <p:cNvSpPr>
            <a:spLocks noGrp="1"/>
          </p:cNvSpPr>
          <p:nvPr>
            <p:ph type="title"/>
          </p:nvPr>
        </p:nvSpPr>
        <p:spPr/>
        <p:txBody>
          <a:bodyPr/>
          <a:lstStyle/>
          <a:p>
            <a:pPr marL="0" indent="0">
              <a:buNone/>
            </a:pPr>
            <a:r>
              <a:rPr lang="en-US" dirty="0" smtClean="0"/>
              <a:t>PHP</a:t>
            </a:r>
            <a:endParaRPr lang="en-US" dirty="0"/>
          </a:p>
        </p:txBody>
      </p:sp>
      <p:sp>
        <p:nvSpPr>
          <p:cNvPr id="3" name="Content Placeholder 2"/>
          <p:cNvSpPr>
            <a:spLocks noGrp="1"/>
          </p:cNvSpPr>
          <p:nvPr>
            <p:ph sz="quarter" idx="13"/>
          </p:nvPr>
        </p:nvSpPr>
        <p:spPr/>
        <p:txBody>
          <a:bodyPr>
            <a:normAutofit/>
          </a:bodyPr>
          <a:lstStyle/>
          <a:p>
            <a:pPr marL="45720" indent="0">
              <a:buNone/>
            </a:pPr>
            <a:r>
              <a:rPr lang="en-US" dirty="0" smtClean="0"/>
              <a:t>SAFETY PRECAUTION – if you allow users to enter anything, your application is open to hacking or malicious use.  To help prevent misuse, escape potentially harmful characters and validate input.</a:t>
            </a:r>
          </a:p>
          <a:p>
            <a:pPr marL="45720" indent="0">
              <a:buNone/>
            </a:pPr>
            <a:endParaRPr lang="en-US" dirty="0"/>
          </a:p>
        </p:txBody>
      </p:sp>
    </p:spTree>
    <p:extLst>
      <p:ext uri="{BB962C8B-B14F-4D97-AF65-F5344CB8AC3E}">
        <p14:creationId xmlns:p14="http://schemas.microsoft.com/office/powerpoint/2010/main" val="39869169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dirty="0" smtClean="0"/>
              <a:t>PHP &amp; Leaflet</a:t>
            </a:r>
            <a:endParaRPr lang="en-US" dirty="0"/>
          </a:p>
        </p:txBody>
      </p:sp>
      <p:pic>
        <p:nvPicPr>
          <p:cNvPr id="6" name="Content Placeholder 5" descr="Screen Clipping"/>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981200" y="1371600"/>
            <a:ext cx="5105016" cy="2514600"/>
          </a:xfrm>
        </p:spPr>
      </p:pic>
      <p:sp>
        <p:nvSpPr>
          <p:cNvPr id="7" name="TextBox 6"/>
          <p:cNvSpPr txBox="1"/>
          <p:nvPr/>
        </p:nvSpPr>
        <p:spPr>
          <a:xfrm>
            <a:off x="1981200" y="838200"/>
            <a:ext cx="4756110" cy="646331"/>
          </a:xfrm>
          <a:prstGeom prst="rect">
            <a:avLst/>
          </a:prstGeom>
          <a:noFill/>
        </p:spPr>
        <p:txBody>
          <a:bodyPr wrap="none" rtlCol="0">
            <a:spAutoFit/>
          </a:bodyPr>
          <a:lstStyle/>
          <a:p>
            <a:r>
              <a:rPr lang="en-US" dirty="0">
                <a:hlinkClick r:id="rId4"/>
              </a:rPr>
              <a:t>http://</a:t>
            </a:r>
            <a:r>
              <a:rPr lang="en-US" dirty="0" smtClean="0">
                <a:hlinkClick r:id="rId4"/>
              </a:rPr>
              <a:t>ipsr.ku.edu/ksdata/apps/leaflet.php</a:t>
            </a:r>
            <a:endParaRPr lang="en-US" dirty="0" smtClean="0"/>
          </a:p>
          <a:p>
            <a:endParaRPr lang="en-US" dirty="0"/>
          </a:p>
        </p:txBody>
      </p:sp>
    </p:spTree>
    <p:extLst>
      <p:ext uri="{BB962C8B-B14F-4D97-AF65-F5344CB8AC3E}">
        <p14:creationId xmlns:p14="http://schemas.microsoft.com/office/powerpoint/2010/main" val="40539104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dirty="0" smtClean="0"/>
              <a:t>PHP &amp; Leaflet</a:t>
            </a:r>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47800"/>
            <a:ext cx="9144000" cy="331905"/>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251" y="2328709"/>
            <a:ext cx="8745171" cy="733527"/>
          </a:xfrm>
          <a:prstGeom prst="rect">
            <a:avLst/>
          </a:prstGeom>
        </p:spPr>
      </p:pic>
      <p:sp>
        <p:nvSpPr>
          <p:cNvPr id="8" name="TextBox 7"/>
          <p:cNvSpPr txBox="1"/>
          <p:nvPr/>
        </p:nvSpPr>
        <p:spPr>
          <a:xfrm>
            <a:off x="675443" y="619957"/>
            <a:ext cx="8050281" cy="646331"/>
          </a:xfrm>
          <a:prstGeom prst="rect">
            <a:avLst/>
          </a:prstGeom>
          <a:noFill/>
        </p:spPr>
        <p:txBody>
          <a:bodyPr wrap="none" rtlCol="0">
            <a:spAutoFit/>
          </a:bodyPr>
          <a:lstStyle/>
          <a:p>
            <a:r>
              <a:rPr lang="en-US" dirty="0">
                <a:solidFill>
                  <a:schemeClr val="bg2">
                    <a:lumMod val="25000"/>
                  </a:schemeClr>
                </a:solidFill>
                <a:hlinkClick r:id="rId4"/>
              </a:rPr>
              <a:t>http://ipsr.ku.edu/ksdata/apps/leaflet.php?lat=38.958426&amp;lon=-</a:t>
            </a:r>
            <a:r>
              <a:rPr lang="en-US" dirty="0" smtClean="0">
                <a:solidFill>
                  <a:schemeClr val="bg2">
                    <a:lumMod val="25000"/>
                  </a:schemeClr>
                </a:solidFill>
                <a:hlinkClick r:id="rId4"/>
              </a:rPr>
              <a:t>95.251558</a:t>
            </a:r>
            <a:endParaRPr lang="en-US" dirty="0" smtClean="0">
              <a:solidFill>
                <a:schemeClr val="bg2">
                  <a:lumMod val="25000"/>
                </a:schemeClr>
              </a:solidFill>
            </a:endParaRPr>
          </a:p>
          <a:p>
            <a:endParaRPr lang="en-US" dirty="0"/>
          </a:p>
        </p:txBody>
      </p:sp>
    </p:spTree>
    <p:extLst>
      <p:ext uri="{BB962C8B-B14F-4D97-AF65-F5344CB8AC3E}">
        <p14:creationId xmlns:p14="http://schemas.microsoft.com/office/powerpoint/2010/main" val="21464783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dirty="0" smtClean="0"/>
              <a:t>Putting it all together</a:t>
            </a:r>
            <a:endParaRPr lang="en-US" dirty="0"/>
          </a:p>
        </p:txBody>
      </p:sp>
      <p:sp>
        <p:nvSpPr>
          <p:cNvPr id="3" name="Content Placeholder 2"/>
          <p:cNvSpPr>
            <a:spLocks noGrp="1"/>
          </p:cNvSpPr>
          <p:nvPr>
            <p:ph sz="quarter" idx="13"/>
          </p:nvPr>
        </p:nvSpPr>
        <p:spPr/>
        <p:txBody>
          <a:bodyPr/>
          <a:lstStyle/>
          <a:p>
            <a:pPr>
              <a:buClr>
                <a:schemeClr val="accent3">
                  <a:lumMod val="50000"/>
                </a:schemeClr>
              </a:buClr>
              <a:buFont typeface="Arial" panose="020B0604020202020204" pitchFamily="34" charset="0"/>
              <a:buChar char="•"/>
            </a:pPr>
            <a:r>
              <a:rPr lang="en-US" dirty="0"/>
              <a:t>C</a:t>
            </a:r>
            <a:r>
              <a:rPr lang="en-US" dirty="0" smtClean="0"/>
              <a:t>onnect to MySQL</a:t>
            </a:r>
          </a:p>
          <a:p>
            <a:pPr>
              <a:buClr>
                <a:schemeClr val="accent3">
                  <a:lumMod val="50000"/>
                </a:schemeClr>
              </a:buClr>
              <a:buFont typeface="Arial" panose="020B0604020202020204" pitchFamily="34" charset="0"/>
              <a:buChar char="•"/>
            </a:pPr>
            <a:r>
              <a:rPr lang="en-US" dirty="0" smtClean="0"/>
              <a:t>Run </a:t>
            </a:r>
            <a:r>
              <a:rPr lang="en-US" dirty="0" err="1" smtClean="0"/>
              <a:t>addslashes</a:t>
            </a:r>
            <a:endParaRPr lang="en-US" dirty="0" smtClean="0"/>
          </a:p>
          <a:p>
            <a:pPr>
              <a:buClr>
                <a:schemeClr val="accent3">
                  <a:lumMod val="50000"/>
                </a:schemeClr>
              </a:buClr>
              <a:buFont typeface="Arial" panose="020B0604020202020204" pitchFamily="34" charset="0"/>
              <a:buChar char="•"/>
            </a:pPr>
            <a:r>
              <a:rPr lang="en-US" dirty="0" smtClean="0"/>
              <a:t>Check for and validate user input</a:t>
            </a:r>
          </a:p>
          <a:p>
            <a:pPr>
              <a:buClr>
                <a:schemeClr val="accent3">
                  <a:lumMod val="50000"/>
                </a:schemeClr>
              </a:buClr>
              <a:buFont typeface="Arial" panose="020B0604020202020204" pitchFamily="34" charset="0"/>
              <a:buChar char="•"/>
            </a:pPr>
            <a:r>
              <a:rPr lang="en-US" dirty="0" smtClean="0"/>
              <a:t>HTML/</a:t>
            </a:r>
            <a:r>
              <a:rPr lang="en-US" dirty="0" err="1" smtClean="0"/>
              <a:t>Javascript</a:t>
            </a:r>
            <a:r>
              <a:rPr lang="en-US" dirty="0" smtClean="0"/>
              <a:t> to set up page with Leaflet</a:t>
            </a:r>
          </a:p>
          <a:p>
            <a:pPr>
              <a:buClr>
                <a:schemeClr val="accent3">
                  <a:lumMod val="50000"/>
                </a:schemeClr>
              </a:buClr>
              <a:buFont typeface="Arial" panose="020B0604020202020204" pitchFamily="34" charset="0"/>
              <a:buChar char="•"/>
            </a:pPr>
            <a:r>
              <a:rPr lang="en-US" dirty="0" smtClean="0"/>
              <a:t>Query MySQL</a:t>
            </a:r>
          </a:p>
          <a:p>
            <a:pPr>
              <a:buClr>
                <a:schemeClr val="accent3">
                  <a:lumMod val="50000"/>
                </a:schemeClr>
              </a:buClr>
              <a:buFont typeface="Arial" panose="020B0604020202020204" pitchFamily="34" charset="0"/>
              <a:buChar char="•"/>
            </a:pPr>
            <a:r>
              <a:rPr lang="en-US" dirty="0" smtClean="0"/>
              <a:t>Use PHP to write </a:t>
            </a:r>
            <a:r>
              <a:rPr lang="en-US" dirty="0" err="1" smtClean="0"/>
              <a:t>Javascript</a:t>
            </a:r>
            <a:r>
              <a:rPr lang="en-US" dirty="0" smtClean="0"/>
              <a:t> for Leaflet based on query results</a:t>
            </a:r>
          </a:p>
          <a:p>
            <a:pPr>
              <a:buClr>
                <a:schemeClr val="accent3">
                  <a:lumMod val="50000"/>
                </a:schemeClr>
              </a:buClr>
              <a:buFont typeface="Arial" panose="020B0604020202020204" pitchFamily="34" charset="0"/>
              <a:buChar char="•"/>
            </a:pPr>
            <a:endParaRPr lang="en-US" dirty="0" smtClean="0"/>
          </a:p>
        </p:txBody>
      </p:sp>
    </p:spTree>
    <p:extLst>
      <p:ext uri="{BB962C8B-B14F-4D97-AF65-F5344CB8AC3E}">
        <p14:creationId xmlns:p14="http://schemas.microsoft.com/office/powerpoint/2010/main" val="16927462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dirty="0" smtClean="0"/>
              <a:t>Planning</a:t>
            </a:r>
            <a:endParaRPr lang="en-US" dirty="0"/>
          </a:p>
        </p:txBody>
      </p:sp>
      <p:sp>
        <p:nvSpPr>
          <p:cNvPr id="3" name="Content Placeholder 2"/>
          <p:cNvSpPr>
            <a:spLocks noGrp="1"/>
          </p:cNvSpPr>
          <p:nvPr>
            <p:ph sz="quarter" idx="13"/>
          </p:nvPr>
        </p:nvSpPr>
        <p:spPr/>
        <p:txBody>
          <a:bodyPr>
            <a:normAutofit/>
          </a:bodyPr>
          <a:lstStyle/>
          <a:p>
            <a:pPr marL="45720" indent="0">
              <a:buNone/>
            </a:pPr>
            <a:r>
              <a:rPr lang="en-US" sz="2800" dirty="0" smtClean="0"/>
              <a:t>Start by outlining the project:</a:t>
            </a:r>
          </a:p>
          <a:p>
            <a:pPr>
              <a:buClr>
                <a:schemeClr val="accent3">
                  <a:lumMod val="50000"/>
                </a:schemeClr>
              </a:buClr>
              <a:buFont typeface="Arial" panose="020B0604020202020204" pitchFamily="34" charset="0"/>
              <a:buChar char="•"/>
            </a:pPr>
            <a:r>
              <a:rPr lang="en-US" sz="2800" dirty="0" smtClean="0"/>
              <a:t>What is the purpose of the map?</a:t>
            </a:r>
          </a:p>
          <a:p>
            <a:pPr>
              <a:buClr>
                <a:schemeClr val="accent3">
                  <a:lumMod val="50000"/>
                </a:schemeClr>
              </a:buClr>
              <a:buFont typeface="Arial" panose="020B0604020202020204" pitchFamily="34" charset="0"/>
              <a:buChar char="•"/>
            </a:pPr>
            <a:r>
              <a:rPr lang="en-US" sz="2800" dirty="0" smtClean="0"/>
              <a:t>Who are the intended users?</a:t>
            </a:r>
          </a:p>
          <a:p>
            <a:pPr>
              <a:buClr>
                <a:schemeClr val="accent3">
                  <a:lumMod val="50000"/>
                </a:schemeClr>
              </a:buClr>
              <a:buFont typeface="Arial" panose="020B0604020202020204" pitchFamily="34" charset="0"/>
              <a:buChar char="•"/>
            </a:pPr>
            <a:r>
              <a:rPr lang="en-US" sz="2800" dirty="0" smtClean="0"/>
              <a:t>What features are needed?</a:t>
            </a:r>
          </a:p>
        </p:txBody>
      </p:sp>
    </p:spTree>
    <p:extLst>
      <p:ext uri="{BB962C8B-B14F-4D97-AF65-F5344CB8AC3E}">
        <p14:creationId xmlns:p14="http://schemas.microsoft.com/office/powerpoint/2010/main" val="33097868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dirty="0" smtClean="0"/>
              <a:t>Connect to MySQL</a:t>
            </a:r>
            <a:endParaRPr lang="en-US" dirty="0"/>
          </a:p>
        </p:txBody>
      </p:sp>
      <p:pic>
        <p:nvPicPr>
          <p:cNvPr id="6" name="Content Placeholder 5" descr="Screen Clipping"/>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80999" y="304800"/>
            <a:ext cx="8767285" cy="2209800"/>
          </a:xfrm>
        </p:spPr>
      </p:pic>
    </p:spTree>
    <p:extLst>
      <p:ext uri="{BB962C8B-B14F-4D97-AF65-F5344CB8AC3E}">
        <p14:creationId xmlns:p14="http://schemas.microsoft.com/office/powerpoint/2010/main" val="17305531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dirty="0" smtClean="0"/>
              <a:t>Run </a:t>
            </a:r>
            <a:r>
              <a:rPr lang="en-US" dirty="0" err="1" smtClean="0"/>
              <a:t>addslashes</a:t>
            </a:r>
            <a:r>
              <a:rPr lang="en-US" dirty="0" smtClean="0"/>
              <a:t> (just in case)</a:t>
            </a:r>
            <a:endParaRPr lang="en-US" dirty="0"/>
          </a:p>
        </p:txBody>
      </p:sp>
      <p:pic>
        <p:nvPicPr>
          <p:cNvPr id="4" name="Content Placeholder 3" descr="Screen Clipping"/>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57200" y="457200"/>
            <a:ext cx="8402598" cy="3048000"/>
          </a:xfrm>
        </p:spPr>
      </p:pic>
    </p:spTree>
    <p:extLst>
      <p:ext uri="{BB962C8B-B14F-4D97-AF65-F5344CB8AC3E}">
        <p14:creationId xmlns:p14="http://schemas.microsoft.com/office/powerpoint/2010/main" val="32504997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dirty="0" smtClean="0"/>
              <a:t>Check for user input</a:t>
            </a:r>
            <a:endParaRPr lang="en-US" dirty="0"/>
          </a:p>
        </p:txBody>
      </p:sp>
      <p:pic>
        <p:nvPicPr>
          <p:cNvPr id="4" name="Content Placeholder 3" descr="Screen Clipping"/>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33400" y="304800"/>
            <a:ext cx="5260028" cy="3962400"/>
          </a:xfrm>
        </p:spPr>
      </p:pic>
    </p:spTree>
    <p:extLst>
      <p:ext uri="{BB962C8B-B14F-4D97-AF65-F5344CB8AC3E}">
        <p14:creationId xmlns:p14="http://schemas.microsoft.com/office/powerpoint/2010/main" val="26135670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dirty="0" smtClean="0"/>
              <a:t>Set up HTML</a:t>
            </a:r>
            <a:endParaRPr lang="en-US" dirty="0"/>
          </a:p>
        </p:txBody>
      </p:sp>
      <p:pic>
        <p:nvPicPr>
          <p:cNvPr id="4" name="Content Placeholder 3" descr="Screen Clipping"/>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0" y="457199"/>
            <a:ext cx="8991600" cy="1300797"/>
          </a:xfrm>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784915"/>
            <a:ext cx="9144000" cy="1288170"/>
          </a:xfrm>
          <a:prstGeom prst="rect">
            <a:avLst/>
          </a:prstGeom>
        </p:spPr>
      </p:pic>
    </p:spTree>
    <p:extLst>
      <p:ext uri="{BB962C8B-B14F-4D97-AF65-F5344CB8AC3E}">
        <p14:creationId xmlns:p14="http://schemas.microsoft.com/office/powerpoint/2010/main" val="27212191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dirty="0" smtClean="0"/>
              <a:t>Start </a:t>
            </a:r>
            <a:r>
              <a:rPr lang="en-US" dirty="0" err="1" smtClean="0"/>
              <a:t>Javascript</a:t>
            </a:r>
            <a:endParaRPr lang="en-US" dirty="0"/>
          </a:p>
        </p:txBody>
      </p:sp>
      <p:pic>
        <p:nvPicPr>
          <p:cNvPr id="5" name="Content Placeholder 4" descr="Screen Clipping"/>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0" y="2571751"/>
            <a:ext cx="6629400" cy="1682217"/>
          </a:xfrm>
        </p:spPr>
      </p:pic>
      <p:pic>
        <p:nvPicPr>
          <p:cNvPr id="4" name="Picture 3" descr="Screen Clipping"/>
          <p:cNvPicPr>
            <a:picLocks noChangeAspect="1"/>
          </p:cNvPicPr>
          <p:nvPr/>
        </p:nvPicPr>
        <p:blipFill rotWithShape="1">
          <a:blip r:embed="rId4">
            <a:extLst>
              <a:ext uri="{28A0092B-C50C-407E-A947-70E740481C1C}">
                <a14:useLocalDpi xmlns:a14="http://schemas.microsoft.com/office/drawing/2010/main" val="0"/>
              </a:ext>
            </a:extLst>
          </a:blip>
          <a:srcRect t="1" b="1597"/>
          <a:stretch/>
        </p:blipFill>
        <p:spPr>
          <a:xfrm>
            <a:off x="0" y="381001"/>
            <a:ext cx="9144000" cy="2209800"/>
          </a:xfrm>
          <a:prstGeom prst="rect">
            <a:avLst/>
          </a:prstGeom>
        </p:spPr>
      </p:pic>
    </p:spTree>
    <p:extLst>
      <p:ext uri="{BB962C8B-B14F-4D97-AF65-F5344CB8AC3E}">
        <p14:creationId xmlns:p14="http://schemas.microsoft.com/office/powerpoint/2010/main" val="28923213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dirty="0" smtClean="0"/>
              <a:t>Create classes</a:t>
            </a:r>
            <a:endParaRPr lang="en-US" dirty="0"/>
          </a:p>
        </p:txBody>
      </p:sp>
      <p:pic>
        <p:nvPicPr>
          <p:cNvPr id="4" name="Content Placeholder 3" descr="Screen Clipping"/>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228600" y="457200"/>
            <a:ext cx="8942606" cy="2971800"/>
          </a:xfrm>
        </p:spPr>
      </p:pic>
    </p:spTree>
    <p:extLst>
      <p:ext uri="{BB962C8B-B14F-4D97-AF65-F5344CB8AC3E}">
        <p14:creationId xmlns:p14="http://schemas.microsoft.com/office/powerpoint/2010/main" val="8565710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dirty="0" smtClean="0"/>
              <a:t>Set colors and popup label</a:t>
            </a:r>
            <a:endParaRPr lang="en-US" dirty="0"/>
          </a:p>
        </p:txBody>
      </p:sp>
      <p:pic>
        <p:nvPicPr>
          <p:cNvPr id="4" name="Content Placeholder 3" descr="Screen Clipping"/>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52400" y="457200"/>
            <a:ext cx="8983427" cy="2895600"/>
          </a:xfrm>
        </p:spPr>
      </p:pic>
    </p:spTree>
    <p:extLst>
      <p:ext uri="{BB962C8B-B14F-4D97-AF65-F5344CB8AC3E}">
        <p14:creationId xmlns:p14="http://schemas.microsoft.com/office/powerpoint/2010/main" val="6586495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dirty="0" smtClean="0"/>
              <a:t>Query data &amp; boundaries</a:t>
            </a:r>
            <a:endParaRPr lang="en-US" dirty="0"/>
          </a:p>
        </p:txBody>
      </p:sp>
      <p:pic>
        <p:nvPicPr>
          <p:cNvPr id="6" name="Content Placeholder 5" descr="Screen Clipping"/>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81000" y="609600"/>
            <a:ext cx="8624744" cy="3429000"/>
          </a:xfrm>
        </p:spPr>
      </p:pic>
    </p:spTree>
    <p:extLst>
      <p:ext uri="{BB962C8B-B14F-4D97-AF65-F5344CB8AC3E}">
        <p14:creationId xmlns:p14="http://schemas.microsoft.com/office/powerpoint/2010/main" val="18266519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dirty="0" smtClean="0"/>
              <a:t>Write out </a:t>
            </a:r>
            <a:r>
              <a:rPr lang="en-US" dirty="0" err="1" smtClean="0"/>
              <a:t>Javascript</a:t>
            </a:r>
            <a:endParaRPr lang="en-US" dirty="0"/>
          </a:p>
        </p:txBody>
      </p:sp>
      <p:pic>
        <p:nvPicPr>
          <p:cNvPr id="4" name="Content Placeholder 3" descr="Screen Clipping"/>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57200" y="381000"/>
            <a:ext cx="7065125" cy="3886200"/>
          </a:xfrm>
        </p:spPr>
      </p:pic>
    </p:spTree>
    <p:extLst>
      <p:ext uri="{BB962C8B-B14F-4D97-AF65-F5344CB8AC3E}">
        <p14:creationId xmlns:p14="http://schemas.microsoft.com/office/powerpoint/2010/main" val="19078865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dirty="0" smtClean="0"/>
              <a:t>Write out </a:t>
            </a:r>
            <a:r>
              <a:rPr lang="en-US" dirty="0" err="1" smtClean="0"/>
              <a:t>Javascript</a:t>
            </a:r>
            <a:endParaRPr lang="en-US" dirty="0"/>
          </a:p>
        </p:txBody>
      </p:sp>
      <p:pic>
        <p:nvPicPr>
          <p:cNvPr id="5" name="Content Placeholder 4" descr="Screen Clipping"/>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57199" y="381000"/>
            <a:ext cx="8581385" cy="3429000"/>
          </a:xfrm>
        </p:spPr>
      </p:pic>
    </p:spTree>
    <p:extLst>
      <p:ext uri="{BB962C8B-B14F-4D97-AF65-F5344CB8AC3E}">
        <p14:creationId xmlns:p14="http://schemas.microsoft.com/office/powerpoint/2010/main" val="10710471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dirty="0" smtClean="0"/>
              <a:t>Data &amp; Metadata</a:t>
            </a:r>
            <a:endParaRPr lang="en-US" dirty="0"/>
          </a:p>
        </p:txBody>
      </p:sp>
      <p:sp>
        <p:nvSpPr>
          <p:cNvPr id="3" name="Content Placeholder 2"/>
          <p:cNvSpPr>
            <a:spLocks noGrp="1"/>
          </p:cNvSpPr>
          <p:nvPr>
            <p:ph sz="quarter" idx="13"/>
          </p:nvPr>
        </p:nvSpPr>
        <p:spPr/>
        <p:txBody>
          <a:bodyPr>
            <a:normAutofit/>
          </a:bodyPr>
          <a:lstStyle/>
          <a:p>
            <a:pPr>
              <a:buClr>
                <a:schemeClr val="accent3">
                  <a:lumMod val="50000"/>
                </a:schemeClr>
              </a:buClr>
              <a:buFont typeface="Arial" panose="020B0604020202020204" pitchFamily="34" charset="0"/>
              <a:buChar char="•"/>
            </a:pPr>
            <a:r>
              <a:rPr lang="en-US" sz="2800" dirty="0" smtClean="0"/>
              <a:t>Gather data</a:t>
            </a:r>
          </a:p>
          <a:p>
            <a:pPr>
              <a:buClr>
                <a:schemeClr val="accent3">
                  <a:lumMod val="50000"/>
                </a:schemeClr>
              </a:buClr>
              <a:buFont typeface="Arial" panose="020B0604020202020204" pitchFamily="34" charset="0"/>
              <a:buChar char="•"/>
            </a:pPr>
            <a:r>
              <a:rPr lang="en-US" sz="2800" dirty="0" smtClean="0"/>
              <a:t>Gather or produce metadata</a:t>
            </a:r>
          </a:p>
          <a:p>
            <a:pPr>
              <a:buClr>
                <a:schemeClr val="accent3">
                  <a:lumMod val="50000"/>
                </a:schemeClr>
              </a:buClr>
              <a:buFont typeface="Arial" panose="020B0604020202020204" pitchFamily="34" charset="0"/>
              <a:buChar char="•"/>
            </a:pPr>
            <a:r>
              <a:rPr lang="en-US" sz="2800" dirty="0" smtClean="0"/>
              <a:t>Design and create MySQL tables</a:t>
            </a:r>
            <a:endParaRPr lang="en-US" sz="2800" dirty="0"/>
          </a:p>
        </p:txBody>
      </p:sp>
    </p:spTree>
    <p:extLst>
      <p:ext uri="{BB962C8B-B14F-4D97-AF65-F5344CB8AC3E}">
        <p14:creationId xmlns:p14="http://schemas.microsoft.com/office/powerpoint/2010/main" val="42813160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90600" y="381000"/>
            <a:ext cx="7543800" cy="5821680"/>
          </a:xfrm>
        </p:spPr>
        <p:txBody>
          <a:bodyPr>
            <a:normAutofit/>
          </a:bodyPr>
          <a:lstStyle/>
          <a:p>
            <a:pPr marL="45720" indent="0">
              <a:buNone/>
            </a:pPr>
            <a:r>
              <a:rPr lang="en-US" dirty="0" err="1"/>
              <a:t>var</a:t>
            </a:r>
            <a:r>
              <a:rPr lang="en-US" dirty="0"/>
              <a:t> </a:t>
            </a:r>
            <a:r>
              <a:rPr lang="en-US" dirty="0" err="1"/>
              <a:t>KCMOtracts</a:t>
            </a:r>
            <a:r>
              <a:rPr lang="en-US" dirty="0"/>
              <a:t> =[{ "type": "Feature", "properties": { "STATEFP": "20", </a:t>
            </a:r>
            <a:endParaRPr lang="en-US" dirty="0" smtClean="0"/>
          </a:p>
          <a:p>
            <a:pPr marL="45720" indent="0">
              <a:buNone/>
            </a:pPr>
            <a:r>
              <a:rPr lang="en-US" dirty="0" smtClean="0"/>
              <a:t>"</a:t>
            </a:r>
            <a:r>
              <a:rPr lang="en-US" dirty="0"/>
              <a:t>COUNTYFP": "059", </a:t>
            </a:r>
            <a:endParaRPr lang="en-US" dirty="0" smtClean="0"/>
          </a:p>
          <a:p>
            <a:pPr marL="45720" indent="0">
              <a:buNone/>
            </a:pPr>
            <a:r>
              <a:rPr lang="en-US" dirty="0" smtClean="0"/>
              <a:t>"</a:t>
            </a:r>
            <a:r>
              <a:rPr lang="en-US" dirty="0"/>
              <a:t>TRACTCE": "954100", </a:t>
            </a:r>
            <a:endParaRPr lang="en-US" dirty="0" smtClean="0"/>
          </a:p>
          <a:p>
            <a:pPr marL="45720" indent="0">
              <a:buNone/>
            </a:pPr>
            <a:r>
              <a:rPr lang="en-US" dirty="0" smtClean="0"/>
              <a:t>"</a:t>
            </a:r>
            <a:r>
              <a:rPr lang="en-US" dirty="0"/>
              <a:t>GEOIDTXT": "20059954100", "GEOID2":20059954100</a:t>
            </a:r>
            <a:r>
              <a:rPr lang="en-US" dirty="0" smtClean="0"/>
              <a:t>,</a:t>
            </a:r>
          </a:p>
          <a:p>
            <a:pPr marL="45720" indent="0">
              <a:buNone/>
            </a:pPr>
            <a:r>
              <a:rPr lang="en-US" dirty="0" smtClean="0"/>
              <a:t>"</a:t>
            </a:r>
            <a:r>
              <a:rPr lang="en-US" dirty="0"/>
              <a:t>GEOLABEL": "Census Tract 9541, Franklin County, Kansas</a:t>
            </a:r>
            <a:r>
              <a:rPr lang="en-US" dirty="0" smtClean="0"/>
              <a:t>",</a:t>
            </a:r>
          </a:p>
          <a:p>
            <a:pPr marL="45720" indent="0">
              <a:buNone/>
            </a:pPr>
            <a:r>
              <a:rPr lang="en-US" dirty="0" smtClean="0"/>
              <a:t>"</a:t>
            </a:r>
            <a:r>
              <a:rPr lang="en-US" dirty="0"/>
              <a:t>LABEL": "6,935 +/-312 </a:t>
            </a:r>
            <a:r>
              <a:rPr lang="en-US" dirty="0" smtClean="0"/>
              <a:t>",</a:t>
            </a:r>
          </a:p>
          <a:p>
            <a:pPr marL="45720" indent="0">
              <a:buNone/>
            </a:pPr>
            <a:r>
              <a:rPr lang="en-US" dirty="0" smtClean="0"/>
              <a:t>"</a:t>
            </a:r>
            <a:r>
              <a:rPr lang="en-US" dirty="0"/>
              <a:t>VALUE": 6935}, "geometry": { "type": "Polygon", "coordinates": [ [ [ -95.056412, 38.738587 ], [ -95.056412, 38.737225 ], </a:t>
            </a:r>
            <a:r>
              <a:rPr lang="en-US" dirty="0" smtClean="0"/>
              <a:t>…, </a:t>
            </a:r>
            <a:r>
              <a:rPr lang="en-US" dirty="0"/>
              <a:t>[ -95.056412, 38.738587 ] ] ] } }, </a:t>
            </a:r>
            <a:r>
              <a:rPr lang="en-US" dirty="0" smtClean="0"/>
              <a:t>… </a:t>
            </a:r>
            <a:r>
              <a:rPr lang="en-US" i="1" dirty="0" smtClean="0"/>
              <a:t>(repeat for 534 remaining Census Tracts)</a:t>
            </a:r>
            <a:endParaRPr lang="en-US" i="1" dirty="0"/>
          </a:p>
        </p:txBody>
      </p:sp>
    </p:spTree>
    <p:extLst>
      <p:ext uri="{BB962C8B-B14F-4D97-AF65-F5344CB8AC3E}">
        <p14:creationId xmlns:p14="http://schemas.microsoft.com/office/powerpoint/2010/main" val="4137853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dirty="0" smtClean="0"/>
              <a:t>Test</a:t>
            </a:r>
            <a:endParaRPr lang="en-US" dirty="0"/>
          </a:p>
        </p:txBody>
      </p:sp>
      <p:pic>
        <p:nvPicPr>
          <p:cNvPr id="4" name="Content Placeholder 3" descr="Screen Clipping"/>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542580" y="731838"/>
            <a:ext cx="5601640" cy="3475037"/>
          </a:xfrm>
        </p:spPr>
      </p:pic>
    </p:spTree>
    <p:extLst>
      <p:ext uri="{BB962C8B-B14F-4D97-AF65-F5344CB8AC3E}">
        <p14:creationId xmlns:p14="http://schemas.microsoft.com/office/powerpoint/2010/main" val="32529824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3810000"/>
            <a:ext cx="5821060" cy="1420478"/>
          </a:xfrm>
          <a:prstGeom prst="rect">
            <a:avLst/>
          </a:prstGeom>
        </p:spPr>
      </p:pic>
      <p:sp>
        <p:nvSpPr>
          <p:cNvPr id="2" name="Title 1"/>
          <p:cNvSpPr>
            <a:spLocks noGrp="1"/>
          </p:cNvSpPr>
          <p:nvPr>
            <p:ph type="title"/>
          </p:nvPr>
        </p:nvSpPr>
        <p:spPr/>
        <p:txBody>
          <a:bodyPr/>
          <a:lstStyle/>
          <a:p>
            <a:pPr marL="0" indent="0">
              <a:buNone/>
            </a:pPr>
            <a:r>
              <a:rPr lang="en-US" dirty="0" smtClean="0"/>
              <a:t>Other types of coordinates</a:t>
            </a:r>
            <a:endParaRPr lang="en-US" dirty="0"/>
          </a:p>
        </p:txBody>
      </p:sp>
      <p:pic>
        <p:nvPicPr>
          <p:cNvPr id="6" name="Content Placeholder 5" descr="Screen Clipping"/>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381000" y="762000"/>
            <a:ext cx="6400800" cy="3067314"/>
          </a:xfrm>
        </p:spPr>
      </p:pic>
    </p:spTree>
    <p:extLst>
      <p:ext uri="{BB962C8B-B14F-4D97-AF65-F5344CB8AC3E}">
        <p14:creationId xmlns:p14="http://schemas.microsoft.com/office/powerpoint/2010/main" val="27350738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dirty="0" smtClean="0"/>
              <a:t>Other types of coordinates</a:t>
            </a:r>
            <a:endParaRPr lang="en-US" dirty="0"/>
          </a:p>
        </p:txBody>
      </p:sp>
      <p:pic>
        <p:nvPicPr>
          <p:cNvPr id="8" name="Content Placeholder 7" descr="Screen Clipping"/>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80999" y="914400"/>
            <a:ext cx="8249673" cy="2667000"/>
          </a:xfrm>
        </p:spPr>
      </p:pic>
    </p:spTree>
    <p:extLst>
      <p:ext uri="{BB962C8B-B14F-4D97-AF65-F5344CB8AC3E}">
        <p14:creationId xmlns:p14="http://schemas.microsoft.com/office/powerpoint/2010/main" val="17239921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dirty="0" smtClean="0"/>
              <a:t>Questions?</a:t>
            </a:r>
            <a:endParaRPr lang="en-US" dirty="0"/>
          </a:p>
        </p:txBody>
      </p:sp>
      <p:sp>
        <p:nvSpPr>
          <p:cNvPr id="3" name="Content Placeholder 2"/>
          <p:cNvSpPr>
            <a:spLocks noGrp="1"/>
          </p:cNvSpPr>
          <p:nvPr>
            <p:ph sz="quarter" idx="13"/>
          </p:nvPr>
        </p:nvSpPr>
        <p:spPr/>
        <p:txBody>
          <a:bodyPr/>
          <a:lstStyle/>
          <a:p>
            <a:pPr marL="45720" indent="0" algn="ctr">
              <a:buNone/>
            </a:pPr>
            <a:r>
              <a:rPr lang="en-US" dirty="0" smtClean="0"/>
              <a:t>Xan Wedel</a:t>
            </a:r>
          </a:p>
          <a:p>
            <a:pPr marL="45720" indent="0" algn="ctr">
              <a:buNone/>
            </a:pPr>
            <a:r>
              <a:rPr lang="en-US" dirty="0" smtClean="0"/>
              <a:t>Senior Research Data Engineer</a:t>
            </a:r>
          </a:p>
          <a:p>
            <a:pPr marL="45720" indent="0" algn="ctr">
              <a:buNone/>
            </a:pPr>
            <a:r>
              <a:rPr lang="en-US" dirty="0" smtClean="0"/>
              <a:t>Institute for Policy &amp; Social Research</a:t>
            </a:r>
          </a:p>
          <a:p>
            <a:pPr marL="45720" indent="0" algn="ctr">
              <a:buNone/>
            </a:pPr>
            <a:r>
              <a:rPr lang="en-US" dirty="0" smtClean="0"/>
              <a:t>607 Blake Hall</a:t>
            </a:r>
          </a:p>
          <a:p>
            <a:pPr marL="45720" indent="0" algn="ctr">
              <a:buNone/>
            </a:pPr>
            <a:r>
              <a:rPr lang="en-US" dirty="0" smtClean="0"/>
              <a:t>xan@ku.edu</a:t>
            </a:r>
            <a:endParaRPr lang="en-US" dirty="0"/>
          </a:p>
        </p:txBody>
      </p:sp>
    </p:spTree>
    <p:extLst>
      <p:ext uri="{BB962C8B-B14F-4D97-AF65-F5344CB8AC3E}">
        <p14:creationId xmlns:p14="http://schemas.microsoft.com/office/powerpoint/2010/main" val="1824435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dirty="0" smtClean="0"/>
              <a:t>Geography</a:t>
            </a:r>
            <a:endParaRPr lang="en-US" dirty="0"/>
          </a:p>
        </p:txBody>
      </p:sp>
      <p:sp>
        <p:nvSpPr>
          <p:cNvPr id="3" name="Content Placeholder 2"/>
          <p:cNvSpPr>
            <a:spLocks noGrp="1"/>
          </p:cNvSpPr>
          <p:nvPr>
            <p:ph sz="quarter" idx="13"/>
          </p:nvPr>
        </p:nvSpPr>
        <p:spPr>
          <a:xfrm>
            <a:off x="1143000" y="731520"/>
            <a:ext cx="7086600" cy="3474720"/>
          </a:xfrm>
        </p:spPr>
        <p:txBody>
          <a:bodyPr>
            <a:normAutofit/>
          </a:bodyPr>
          <a:lstStyle/>
          <a:p>
            <a:pPr>
              <a:buClr>
                <a:schemeClr val="accent3">
                  <a:lumMod val="50000"/>
                </a:schemeClr>
              </a:buClr>
              <a:buFont typeface="Arial" panose="020B0604020202020204" pitchFamily="34" charset="0"/>
              <a:buChar char="•"/>
            </a:pPr>
            <a:r>
              <a:rPr lang="en-US" sz="2800" dirty="0" smtClean="0"/>
              <a:t>Define geographic scope/scale of map</a:t>
            </a:r>
          </a:p>
          <a:p>
            <a:pPr>
              <a:buClr>
                <a:schemeClr val="accent3">
                  <a:lumMod val="50000"/>
                </a:schemeClr>
              </a:buClr>
              <a:buFont typeface="Arial" panose="020B0604020202020204" pitchFamily="34" charset="0"/>
              <a:buChar char="•"/>
            </a:pPr>
            <a:r>
              <a:rPr lang="en-US" sz="2800" dirty="0" smtClean="0"/>
              <a:t>Determine required map layers</a:t>
            </a:r>
          </a:p>
          <a:p>
            <a:pPr>
              <a:buClr>
                <a:schemeClr val="accent3">
                  <a:lumMod val="50000"/>
                </a:schemeClr>
              </a:buClr>
              <a:buFont typeface="Arial" panose="020B0604020202020204" pitchFamily="34" charset="0"/>
              <a:buChar char="•"/>
            </a:pPr>
            <a:r>
              <a:rPr lang="en-US" sz="2800" dirty="0" smtClean="0"/>
              <a:t>Collect boundaries or XY data</a:t>
            </a:r>
          </a:p>
          <a:p>
            <a:pPr>
              <a:buClr>
                <a:schemeClr val="accent3">
                  <a:lumMod val="50000"/>
                </a:schemeClr>
              </a:buClr>
              <a:buFont typeface="Arial" panose="020B0604020202020204" pitchFamily="34" charset="0"/>
              <a:buChar char="•"/>
            </a:pPr>
            <a:r>
              <a:rPr lang="en-US" sz="2800" dirty="0" smtClean="0"/>
              <a:t>Convert boundary data, as needed</a:t>
            </a:r>
          </a:p>
        </p:txBody>
      </p:sp>
    </p:spTree>
    <p:extLst>
      <p:ext uri="{BB962C8B-B14F-4D97-AF65-F5344CB8AC3E}">
        <p14:creationId xmlns:p14="http://schemas.microsoft.com/office/powerpoint/2010/main" val="20587689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dirty="0" smtClean="0"/>
              <a:t>Programming</a:t>
            </a:r>
            <a:endParaRPr lang="en-US" dirty="0"/>
          </a:p>
        </p:txBody>
      </p:sp>
      <p:sp>
        <p:nvSpPr>
          <p:cNvPr id="3" name="Content Placeholder 2"/>
          <p:cNvSpPr>
            <a:spLocks noGrp="1"/>
          </p:cNvSpPr>
          <p:nvPr>
            <p:ph sz="quarter" idx="13"/>
          </p:nvPr>
        </p:nvSpPr>
        <p:spPr/>
        <p:txBody>
          <a:bodyPr>
            <a:normAutofit/>
          </a:bodyPr>
          <a:lstStyle/>
          <a:p>
            <a:pPr>
              <a:buClr>
                <a:schemeClr val="accent3">
                  <a:lumMod val="50000"/>
                </a:schemeClr>
              </a:buClr>
              <a:buFont typeface="Arial" panose="020B0604020202020204" pitchFamily="34" charset="0"/>
              <a:buChar char="•"/>
            </a:pPr>
            <a:r>
              <a:rPr lang="en-US" sz="2800" dirty="0" smtClean="0"/>
              <a:t>Write code</a:t>
            </a:r>
          </a:p>
          <a:p>
            <a:pPr>
              <a:buClr>
                <a:schemeClr val="accent3">
                  <a:lumMod val="50000"/>
                </a:schemeClr>
              </a:buClr>
              <a:buFont typeface="Arial" panose="020B0604020202020204" pitchFamily="34" charset="0"/>
              <a:buChar char="•"/>
            </a:pPr>
            <a:r>
              <a:rPr lang="en-US" sz="2800" dirty="0" smtClean="0"/>
              <a:t>Write more code</a:t>
            </a:r>
          </a:p>
          <a:p>
            <a:pPr>
              <a:buClr>
                <a:schemeClr val="accent3">
                  <a:lumMod val="50000"/>
                </a:schemeClr>
              </a:buClr>
              <a:buFont typeface="Arial" panose="020B0604020202020204" pitchFamily="34" charset="0"/>
              <a:buChar char="•"/>
            </a:pPr>
            <a:r>
              <a:rPr lang="en-US" sz="2800" dirty="0" smtClean="0"/>
              <a:t>Test</a:t>
            </a:r>
          </a:p>
          <a:p>
            <a:pPr>
              <a:buClr>
                <a:schemeClr val="accent3">
                  <a:lumMod val="50000"/>
                </a:schemeClr>
              </a:buClr>
              <a:buFont typeface="Arial" panose="020B0604020202020204" pitchFamily="34" charset="0"/>
              <a:buChar char="•"/>
            </a:pPr>
            <a:r>
              <a:rPr lang="en-US" sz="2800" dirty="0" smtClean="0"/>
              <a:t>Write more code</a:t>
            </a:r>
            <a:endParaRPr lang="en-US" sz="2800" dirty="0"/>
          </a:p>
        </p:txBody>
      </p:sp>
    </p:spTree>
    <p:extLst>
      <p:ext uri="{BB962C8B-B14F-4D97-AF65-F5344CB8AC3E}">
        <p14:creationId xmlns:p14="http://schemas.microsoft.com/office/powerpoint/2010/main" val="11428188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dirty="0" smtClean="0"/>
              <a:t>Specifics</a:t>
            </a:r>
            <a:endParaRPr lang="en-US" dirty="0"/>
          </a:p>
        </p:txBody>
      </p:sp>
      <p:pic>
        <p:nvPicPr>
          <p:cNvPr id="4" name="Content Placeholder 3" descr="Screen Clipping"/>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542580" y="731838"/>
            <a:ext cx="5601640" cy="3475037"/>
          </a:xfrm>
        </p:spPr>
      </p:pic>
    </p:spTree>
    <p:extLst>
      <p:ext uri="{BB962C8B-B14F-4D97-AF65-F5344CB8AC3E}">
        <p14:creationId xmlns:p14="http://schemas.microsoft.com/office/powerpoint/2010/main" val="1238766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dirty="0" smtClean="0"/>
              <a:t>MySQL</a:t>
            </a:r>
            <a:endParaRPr lang="en-US" dirty="0"/>
          </a:p>
        </p:txBody>
      </p:sp>
      <p:sp>
        <p:nvSpPr>
          <p:cNvPr id="3" name="Content Placeholder 2"/>
          <p:cNvSpPr>
            <a:spLocks noGrp="1"/>
          </p:cNvSpPr>
          <p:nvPr>
            <p:ph sz="quarter" idx="13"/>
          </p:nvPr>
        </p:nvSpPr>
        <p:spPr/>
        <p:txBody>
          <a:bodyPr>
            <a:normAutofit/>
          </a:bodyPr>
          <a:lstStyle/>
          <a:p>
            <a:pPr marL="45720" indent="0">
              <a:buClr>
                <a:schemeClr val="accent3">
                  <a:lumMod val="50000"/>
                </a:schemeClr>
              </a:buClr>
              <a:buNone/>
            </a:pPr>
            <a:r>
              <a:rPr lang="en-US" sz="2800" dirty="0" smtClean="0"/>
              <a:t>Relational </a:t>
            </a:r>
            <a:r>
              <a:rPr lang="en-US" sz="2800" dirty="0"/>
              <a:t>d</a:t>
            </a:r>
            <a:r>
              <a:rPr lang="en-US" sz="2800" dirty="0" smtClean="0"/>
              <a:t>atabase with</a:t>
            </a:r>
          </a:p>
          <a:p>
            <a:pPr>
              <a:buClr>
                <a:schemeClr val="accent3">
                  <a:lumMod val="50000"/>
                </a:schemeClr>
              </a:buClr>
              <a:buFont typeface="Arial" panose="020B0604020202020204" pitchFamily="34" charset="0"/>
              <a:buChar char="•"/>
            </a:pPr>
            <a:r>
              <a:rPr lang="en-US" sz="2800" dirty="0" smtClean="0"/>
              <a:t>4 tables for data</a:t>
            </a:r>
          </a:p>
          <a:p>
            <a:pPr>
              <a:buClr>
                <a:schemeClr val="accent3">
                  <a:lumMod val="50000"/>
                </a:schemeClr>
              </a:buClr>
              <a:buFont typeface="Arial" panose="020B0604020202020204" pitchFamily="34" charset="0"/>
              <a:buChar char="•"/>
            </a:pPr>
            <a:r>
              <a:rPr lang="en-US" sz="2800" dirty="0" smtClean="0"/>
              <a:t>1 table for metadata</a:t>
            </a:r>
          </a:p>
          <a:p>
            <a:pPr>
              <a:buClr>
                <a:schemeClr val="accent3">
                  <a:lumMod val="50000"/>
                </a:schemeClr>
              </a:buClr>
              <a:buFont typeface="Arial" panose="020B0604020202020204" pitchFamily="34" charset="0"/>
              <a:buChar char="•"/>
            </a:pPr>
            <a:r>
              <a:rPr lang="en-US" sz="2800" dirty="0" smtClean="0"/>
              <a:t>1 table for boundaries</a:t>
            </a:r>
            <a:endParaRPr lang="en-US" sz="2800" dirty="0"/>
          </a:p>
        </p:txBody>
      </p:sp>
    </p:spTree>
    <p:extLst>
      <p:ext uri="{BB962C8B-B14F-4D97-AF65-F5344CB8AC3E}">
        <p14:creationId xmlns:p14="http://schemas.microsoft.com/office/powerpoint/2010/main" val="1620516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dirty="0" smtClean="0"/>
              <a:t>MySQL</a:t>
            </a:r>
            <a:endParaRPr lang="en-US" dirty="0"/>
          </a:p>
        </p:txBody>
      </p:sp>
      <p:grpSp>
        <p:nvGrpSpPr>
          <p:cNvPr id="6" name="Group 5"/>
          <p:cNvGrpSpPr/>
          <p:nvPr/>
        </p:nvGrpSpPr>
        <p:grpSpPr>
          <a:xfrm>
            <a:off x="533400" y="304800"/>
            <a:ext cx="1752600" cy="3139321"/>
            <a:chOff x="609600" y="2819400"/>
            <a:chExt cx="2286000" cy="3139321"/>
          </a:xfrm>
        </p:grpSpPr>
        <p:sp>
          <p:nvSpPr>
            <p:cNvPr id="4" name="TextBox 3"/>
            <p:cNvSpPr txBox="1"/>
            <p:nvPr/>
          </p:nvSpPr>
          <p:spPr>
            <a:xfrm>
              <a:off x="609600" y="2819400"/>
              <a:ext cx="2286000" cy="3139321"/>
            </a:xfrm>
            <a:prstGeom prst="rect">
              <a:avLst/>
            </a:prstGeom>
            <a:solidFill>
              <a:schemeClr val="bg1"/>
            </a:solidFill>
          </p:spPr>
          <p:txBody>
            <a:bodyPr wrap="square" rtlCol="0">
              <a:spAutoFit/>
            </a:bodyPr>
            <a:lstStyle/>
            <a:p>
              <a:r>
                <a:rPr lang="en-US" dirty="0" smtClean="0"/>
                <a:t>Social Characteristics (DP2)</a:t>
              </a:r>
            </a:p>
            <a:p>
              <a:endParaRPr lang="en-US" dirty="0" smtClean="0"/>
            </a:p>
            <a:p>
              <a:r>
                <a:rPr lang="en-US" dirty="0" smtClean="0"/>
                <a:t>GEOID</a:t>
              </a:r>
            </a:p>
            <a:p>
              <a:r>
                <a:rPr lang="en-US" dirty="0" smtClean="0"/>
                <a:t>GEOID2</a:t>
              </a:r>
            </a:p>
            <a:p>
              <a:r>
                <a:rPr lang="en-US" dirty="0" smtClean="0"/>
                <a:t>GEOLABEL</a:t>
              </a:r>
            </a:p>
            <a:p>
              <a:r>
                <a:rPr lang="en-US" dirty="0" smtClean="0"/>
                <a:t>HC01_VC03</a:t>
              </a:r>
            </a:p>
            <a:p>
              <a:r>
                <a:rPr lang="en-US" dirty="0" smtClean="0"/>
                <a:t>…</a:t>
              </a:r>
            </a:p>
            <a:p>
              <a:r>
                <a:rPr lang="en-US" dirty="0" smtClean="0"/>
                <a:t>HC04_VC209</a:t>
              </a:r>
            </a:p>
            <a:p>
              <a:endParaRPr lang="en-US" dirty="0"/>
            </a:p>
          </p:txBody>
        </p:sp>
        <p:sp>
          <p:nvSpPr>
            <p:cNvPr id="5" name="Rectangle 4"/>
            <p:cNvSpPr/>
            <p:nvPr/>
          </p:nvSpPr>
          <p:spPr>
            <a:xfrm>
              <a:off x="609600" y="2819400"/>
              <a:ext cx="2286000" cy="914400"/>
            </a:xfrm>
            <a:prstGeom prst="rect">
              <a:avLst/>
            </a:prstGeom>
            <a:solidFill>
              <a:schemeClr val="bg1">
                <a:lumMod val="65000"/>
                <a:alpha val="49000"/>
              </a:schemeClr>
            </a:solidFill>
            <a:ln>
              <a:solidFill>
                <a:schemeClr val="tx1">
                  <a:alpha val="5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2590800" y="304799"/>
            <a:ext cx="1817703" cy="3139321"/>
            <a:chOff x="609600" y="2819400"/>
            <a:chExt cx="2286000" cy="3139321"/>
          </a:xfrm>
        </p:grpSpPr>
        <p:sp>
          <p:nvSpPr>
            <p:cNvPr id="9" name="TextBox 8"/>
            <p:cNvSpPr txBox="1"/>
            <p:nvPr/>
          </p:nvSpPr>
          <p:spPr>
            <a:xfrm>
              <a:off x="609600" y="2819400"/>
              <a:ext cx="2286000" cy="3139321"/>
            </a:xfrm>
            <a:prstGeom prst="rect">
              <a:avLst/>
            </a:prstGeom>
            <a:solidFill>
              <a:schemeClr val="bg1"/>
            </a:solidFill>
          </p:spPr>
          <p:txBody>
            <a:bodyPr wrap="square" rtlCol="0">
              <a:spAutoFit/>
            </a:bodyPr>
            <a:lstStyle/>
            <a:p>
              <a:r>
                <a:rPr lang="en-US" dirty="0" smtClean="0"/>
                <a:t>Economic Characteristics (DP3)</a:t>
              </a:r>
            </a:p>
            <a:p>
              <a:endParaRPr lang="en-US" dirty="0" smtClean="0"/>
            </a:p>
            <a:p>
              <a:r>
                <a:rPr lang="en-US" dirty="0" smtClean="0"/>
                <a:t>GEOID</a:t>
              </a:r>
            </a:p>
            <a:p>
              <a:r>
                <a:rPr lang="en-US" dirty="0" smtClean="0"/>
                <a:t>GEOID2</a:t>
              </a:r>
            </a:p>
            <a:p>
              <a:r>
                <a:rPr lang="en-US" dirty="0" smtClean="0"/>
                <a:t>GEOLABEL</a:t>
              </a:r>
            </a:p>
            <a:p>
              <a:r>
                <a:rPr lang="en-US" dirty="0" smtClean="0"/>
                <a:t>HC01_VC04</a:t>
              </a:r>
            </a:p>
            <a:p>
              <a:r>
                <a:rPr lang="en-US" dirty="0" smtClean="0"/>
                <a:t>…</a:t>
              </a:r>
            </a:p>
            <a:p>
              <a:r>
                <a:rPr lang="en-US" dirty="0" smtClean="0"/>
                <a:t>HC04_VC175</a:t>
              </a:r>
            </a:p>
            <a:p>
              <a:endParaRPr lang="en-US" dirty="0"/>
            </a:p>
          </p:txBody>
        </p:sp>
        <p:sp>
          <p:nvSpPr>
            <p:cNvPr id="10" name="Rectangle 9"/>
            <p:cNvSpPr/>
            <p:nvPr/>
          </p:nvSpPr>
          <p:spPr>
            <a:xfrm>
              <a:off x="609600" y="2819400"/>
              <a:ext cx="2286000" cy="914400"/>
            </a:xfrm>
            <a:prstGeom prst="rect">
              <a:avLst/>
            </a:prstGeom>
            <a:solidFill>
              <a:schemeClr val="bg1">
                <a:lumMod val="65000"/>
                <a:alpha val="49000"/>
              </a:schemeClr>
            </a:solidFill>
            <a:ln>
              <a:solidFill>
                <a:schemeClr val="tx1">
                  <a:alpha val="5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4648200" y="304800"/>
            <a:ext cx="1752600" cy="3139321"/>
            <a:chOff x="609600" y="2819400"/>
            <a:chExt cx="2286000" cy="3139321"/>
          </a:xfrm>
        </p:grpSpPr>
        <p:sp>
          <p:nvSpPr>
            <p:cNvPr id="12" name="TextBox 11"/>
            <p:cNvSpPr txBox="1"/>
            <p:nvPr/>
          </p:nvSpPr>
          <p:spPr>
            <a:xfrm>
              <a:off x="609600" y="2819400"/>
              <a:ext cx="2286000" cy="3139321"/>
            </a:xfrm>
            <a:prstGeom prst="rect">
              <a:avLst/>
            </a:prstGeom>
            <a:solidFill>
              <a:schemeClr val="bg1"/>
            </a:solidFill>
          </p:spPr>
          <p:txBody>
            <a:bodyPr wrap="square" rtlCol="0">
              <a:spAutoFit/>
            </a:bodyPr>
            <a:lstStyle/>
            <a:p>
              <a:r>
                <a:rPr lang="en-US" dirty="0" smtClean="0"/>
                <a:t>Housing Characteristics (DP4)</a:t>
              </a:r>
            </a:p>
            <a:p>
              <a:endParaRPr lang="en-US" dirty="0" smtClean="0"/>
            </a:p>
            <a:p>
              <a:r>
                <a:rPr lang="en-US" dirty="0" smtClean="0"/>
                <a:t>GEOID</a:t>
              </a:r>
            </a:p>
            <a:p>
              <a:r>
                <a:rPr lang="en-US" dirty="0" smtClean="0"/>
                <a:t>GEOID2</a:t>
              </a:r>
            </a:p>
            <a:p>
              <a:r>
                <a:rPr lang="en-US" dirty="0" smtClean="0"/>
                <a:t>GEOLABEL</a:t>
              </a:r>
            </a:p>
            <a:p>
              <a:r>
                <a:rPr lang="en-US" dirty="0" smtClean="0"/>
                <a:t>HC01_VC03</a:t>
              </a:r>
            </a:p>
            <a:p>
              <a:r>
                <a:rPr lang="en-US" dirty="0" smtClean="0"/>
                <a:t>…</a:t>
              </a:r>
            </a:p>
            <a:p>
              <a:r>
                <a:rPr lang="en-US" dirty="0" smtClean="0"/>
                <a:t>HC04_VC199</a:t>
              </a:r>
            </a:p>
            <a:p>
              <a:endParaRPr lang="en-US" dirty="0"/>
            </a:p>
          </p:txBody>
        </p:sp>
        <p:sp>
          <p:nvSpPr>
            <p:cNvPr id="13" name="Rectangle 12"/>
            <p:cNvSpPr/>
            <p:nvPr/>
          </p:nvSpPr>
          <p:spPr>
            <a:xfrm>
              <a:off x="609600" y="2819400"/>
              <a:ext cx="2286000" cy="914400"/>
            </a:xfrm>
            <a:prstGeom prst="rect">
              <a:avLst/>
            </a:prstGeom>
            <a:solidFill>
              <a:schemeClr val="bg1">
                <a:lumMod val="65000"/>
                <a:alpha val="49000"/>
              </a:schemeClr>
            </a:solidFill>
            <a:ln>
              <a:solidFill>
                <a:schemeClr val="tx1">
                  <a:alpha val="5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6680200" y="304798"/>
            <a:ext cx="1752600" cy="3139321"/>
            <a:chOff x="609600" y="2819400"/>
            <a:chExt cx="2286000" cy="3139321"/>
          </a:xfrm>
        </p:grpSpPr>
        <p:sp>
          <p:nvSpPr>
            <p:cNvPr id="15" name="TextBox 14"/>
            <p:cNvSpPr txBox="1"/>
            <p:nvPr/>
          </p:nvSpPr>
          <p:spPr>
            <a:xfrm>
              <a:off x="609600" y="2819400"/>
              <a:ext cx="2286000" cy="3139321"/>
            </a:xfrm>
            <a:prstGeom prst="rect">
              <a:avLst/>
            </a:prstGeom>
            <a:solidFill>
              <a:schemeClr val="bg1"/>
            </a:solidFill>
          </p:spPr>
          <p:txBody>
            <a:bodyPr wrap="square" rtlCol="0">
              <a:spAutoFit/>
            </a:bodyPr>
            <a:lstStyle/>
            <a:p>
              <a:r>
                <a:rPr lang="en-US" dirty="0" smtClean="0"/>
                <a:t>Demographic Characteristics (DP5)</a:t>
              </a:r>
            </a:p>
            <a:p>
              <a:endParaRPr lang="en-US" dirty="0" smtClean="0"/>
            </a:p>
            <a:p>
              <a:r>
                <a:rPr lang="en-US" dirty="0" smtClean="0"/>
                <a:t>GEOID</a:t>
              </a:r>
            </a:p>
            <a:p>
              <a:r>
                <a:rPr lang="en-US" dirty="0" smtClean="0"/>
                <a:t>GEOID2</a:t>
              </a:r>
            </a:p>
            <a:p>
              <a:r>
                <a:rPr lang="en-US" dirty="0" smtClean="0"/>
                <a:t>GEOLABEL</a:t>
              </a:r>
            </a:p>
            <a:p>
              <a:r>
                <a:rPr lang="en-US" dirty="0" smtClean="0"/>
                <a:t>HC01_VC03</a:t>
              </a:r>
            </a:p>
            <a:p>
              <a:r>
                <a:rPr lang="en-US" dirty="0" smtClean="0"/>
                <a:t>…</a:t>
              </a:r>
            </a:p>
            <a:p>
              <a:r>
                <a:rPr lang="en-US" dirty="0" smtClean="0"/>
                <a:t>HC04_VC98</a:t>
              </a:r>
            </a:p>
            <a:p>
              <a:endParaRPr lang="en-US" dirty="0"/>
            </a:p>
          </p:txBody>
        </p:sp>
        <p:sp>
          <p:nvSpPr>
            <p:cNvPr id="16" name="Rectangle 15"/>
            <p:cNvSpPr/>
            <p:nvPr/>
          </p:nvSpPr>
          <p:spPr>
            <a:xfrm>
              <a:off x="609600" y="2819400"/>
              <a:ext cx="2286000" cy="914400"/>
            </a:xfrm>
            <a:prstGeom prst="rect">
              <a:avLst/>
            </a:prstGeom>
            <a:solidFill>
              <a:schemeClr val="bg1">
                <a:lumMod val="65000"/>
                <a:alpha val="49000"/>
              </a:schemeClr>
            </a:solidFill>
            <a:ln>
              <a:solidFill>
                <a:schemeClr val="tx1">
                  <a:alpha val="5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1409700" y="3657600"/>
            <a:ext cx="1981200" cy="3016210"/>
            <a:chOff x="609600" y="2819400"/>
            <a:chExt cx="2584174" cy="3016210"/>
          </a:xfrm>
        </p:grpSpPr>
        <p:sp>
          <p:nvSpPr>
            <p:cNvPr id="18" name="TextBox 17"/>
            <p:cNvSpPr txBox="1"/>
            <p:nvPr/>
          </p:nvSpPr>
          <p:spPr>
            <a:xfrm>
              <a:off x="609600" y="2819400"/>
              <a:ext cx="2584174" cy="3016210"/>
            </a:xfrm>
            <a:prstGeom prst="rect">
              <a:avLst/>
            </a:prstGeom>
            <a:solidFill>
              <a:schemeClr val="bg1"/>
            </a:solidFill>
          </p:spPr>
          <p:txBody>
            <a:bodyPr wrap="square" rtlCol="0">
              <a:spAutoFit/>
            </a:bodyPr>
            <a:lstStyle/>
            <a:p>
              <a:r>
                <a:rPr lang="en-US" dirty="0" smtClean="0"/>
                <a:t>Metadata</a:t>
              </a:r>
            </a:p>
            <a:p>
              <a:endParaRPr lang="en-US" sz="1000" dirty="0" smtClean="0"/>
            </a:p>
            <a:p>
              <a:r>
                <a:rPr lang="en-US" dirty="0" smtClean="0"/>
                <a:t>File</a:t>
              </a:r>
            </a:p>
            <a:p>
              <a:r>
                <a:rPr lang="en-US" dirty="0" smtClean="0"/>
                <a:t>Type</a:t>
              </a:r>
            </a:p>
            <a:p>
              <a:r>
                <a:rPr lang="en-US" dirty="0" smtClean="0"/>
                <a:t>Variable</a:t>
              </a:r>
            </a:p>
            <a:p>
              <a:r>
                <a:rPr lang="en-US" dirty="0" smtClean="0"/>
                <a:t>Description</a:t>
              </a:r>
            </a:p>
            <a:p>
              <a:r>
                <a:rPr lang="en-US" dirty="0" smtClean="0"/>
                <a:t>Units</a:t>
              </a:r>
            </a:p>
            <a:p>
              <a:r>
                <a:rPr lang="en-US" dirty="0" err="1" smtClean="0"/>
                <a:t>dec_places</a:t>
              </a:r>
              <a:endParaRPr lang="en-US" dirty="0" smtClean="0"/>
            </a:p>
            <a:p>
              <a:r>
                <a:rPr lang="en-US" dirty="0" smtClean="0"/>
                <a:t>Universe</a:t>
              </a:r>
            </a:p>
            <a:p>
              <a:r>
                <a:rPr lang="en-US" dirty="0" smtClean="0"/>
                <a:t>Topic</a:t>
              </a:r>
            </a:p>
            <a:p>
              <a:r>
                <a:rPr lang="en-US" dirty="0" smtClean="0"/>
                <a:t>Detail1…Detail4</a:t>
              </a:r>
            </a:p>
          </p:txBody>
        </p:sp>
        <p:sp>
          <p:nvSpPr>
            <p:cNvPr id="19" name="Rectangle 18"/>
            <p:cNvSpPr/>
            <p:nvPr/>
          </p:nvSpPr>
          <p:spPr>
            <a:xfrm>
              <a:off x="609600" y="2819400"/>
              <a:ext cx="2584174" cy="362180"/>
            </a:xfrm>
            <a:prstGeom prst="rect">
              <a:avLst/>
            </a:prstGeom>
            <a:solidFill>
              <a:schemeClr val="bg1">
                <a:lumMod val="65000"/>
                <a:alpha val="49000"/>
              </a:schemeClr>
            </a:solidFill>
            <a:ln>
              <a:solidFill>
                <a:schemeClr val="tx1">
                  <a:alpha val="5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3810000" y="3657600"/>
            <a:ext cx="1981200" cy="2462213"/>
            <a:chOff x="609600" y="2819400"/>
            <a:chExt cx="2584174" cy="2462213"/>
          </a:xfrm>
        </p:grpSpPr>
        <p:sp>
          <p:nvSpPr>
            <p:cNvPr id="22" name="TextBox 21"/>
            <p:cNvSpPr txBox="1"/>
            <p:nvPr/>
          </p:nvSpPr>
          <p:spPr>
            <a:xfrm>
              <a:off x="609600" y="2819400"/>
              <a:ext cx="2584174" cy="2462213"/>
            </a:xfrm>
            <a:prstGeom prst="rect">
              <a:avLst/>
            </a:prstGeom>
            <a:solidFill>
              <a:schemeClr val="bg1"/>
            </a:solidFill>
          </p:spPr>
          <p:txBody>
            <a:bodyPr wrap="square" rtlCol="0">
              <a:spAutoFit/>
            </a:bodyPr>
            <a:lstStyle/>
            <a:p>
              <a:r>
                <a:rPr lang="en-US" dirty="0" smtClean="0"/>
                <a:t>Boundaries</a:t>
              </a:r>
            </a:p>
            <a:p>
              <a:endParaRPr lang="en-US" sz="1000" dirty="0" smtClean="0"/>
            </a:p>
            <a:p>
              <a:r>
                <a:rPr lang="en-US" dirty="0" smtClean="0"/>
                <a:t>GEOIDTXT</a:t>
              </a:r>
            </a:p>
            <a:p>
              <a:r>
                <a:rPr lang="en-US" dirty="0" smtClean="0"/>
                <a:t>GEOIDNUM</a:t>
              </a:r>
            </a:p>
            <a:p>
              <a:r>
                <a:rPr lang="en-US" dirty="0" smtClean="0"/>
                <a:t>Name</a:t>
              </a:r>
            </a:p>
            <a:p>
              <a:r>
                <a:rPr lang="en-US" dirty="0" smtClean="0"/>
                <a:t>INTPTLAT</a:t>
              </a:r>
            </a:p>
            <a:p>
              <a:r>
                <a:rPr lang="en-US" dirty="0" smtClean="0"/>
                <a:t>INTPTLON</a:t>
              </a:r>
            </a:p>
            <a:p>
              <a:r>
                <a:rPr lang="en-US" dirty="0" smtClean="0"/>
                <a:t>COORDINATES</a:t>
              </a:r>
            </a:p>
            <a:p>
              <a:r>
                <a:rPr lang="en-US" dirty="0" smtClean="0"/>
                <a:t>COORDINATES2</a:t>
              </a:r>
            </a:p>
          </p:txBody>
        </p:sp>
        <p:sp>
          <p:nvSpPr>
            <p:cNvPr id="23" name="Rectangle 22"/>
            <p:cNvSpPr/>
            <p:nvPr/>
          </p:nvSpPr>
          <p:spPr>
            <a:xfrm>
              <a:off x="609600" y="2819400"/>
              <a:ext cx="2584174" cy="362180"/>
            </a:xfrm>
            <a:prstGeom prst="rect">
              <a:avLst/>
            </a:prstGeom>
            <a:solidFill>
              <a:schemeClr val="bg1">
                <a:lumMod val="65000"/>
                <a:alpha val="49000"/>
              </a:schemeClr>
            </a:solidFill>
            <a:ln>
              <a:solidFill>
                <a:schemeClr val="tx1">
                  <a:alpha val="5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60216491"/>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11DCF2B5-2E27-4655-8D7F-D13CE9E14A63}">
  <ds:schemaRefs>
    <ds:schemaRef ds:uri="ESRI.ArcGIS.Mapping.OfficeIntegration.PowerPointInfo"/>
  </ds:schemaRefs>
</ds:datastoreItem>
</file>

<file path=customXml/itemProps10.xml><?xml version="1.0" encoding="utf-8"?>
<ds:datastoreItem xmlns:ds="http://schemas.openxmlformats.org/officeDocument/2006/customXml" ds:itemID="{EDD4FE6E-08F7-4B75-875B-E4DA5A38E515}">
  <ds:schemaRefs>
    <ds:schemaRef ds:uri="ESRI.ArcGIS.Mapping.OfficeIntegration.PowerPointInfo"/>
  </ds:schemaRefs>
</ds:datastoreItem>
</file>

<file path=customXml/itemProps11.xml><?xml version="1.0" encoding="utf-8"?>
<ds:datastoreItem xmlns:ds="http://schemas.openxmlformats.org/officeDocument/2006/customXml" ds:itemID="{647D2DD2-DAF9-4CDC-8C82-9FCBD336551D}">
  <ds:schemaRefs>
    <ds:schemaRef ds:uri="ESRI.ArcGIS.Mapping.OfficeIntegration.PowerPointInfo"/>
  </ds:schemaRefs>
</ds:datastoreItem>
</file>

<file path=customXml/itemProps12.xml><?xml version="1.0" encoding="utf-8"?>
<ds:datastoreItem xmlns:ds="http://schemas.openxmlformats.org/officeDocument/2006/customXml" ds:itemID="{361E63F1-8E4E-4569-A3A6-5C095135AD68}">
  <ds:schemaRefs>
    <ds:schemaRef ds:uri="ESRI.ArcGIS.Mapping.OfficeIntegration.PowerPointInfo"/>
  </ds:schemaRefs>
</ds:datastoreItem>
</file>

<file path=customXml/itemProps2.xml><?xml version="1.0" encoding="utf-8"?>
<ds:datastoreItem xmlns:ds="http://schemas.openxmlformats.org/officeDocument/2006/customXml" ds:itemID="{C3E7B680-C3CA-4CA4-9332-D252002D7DEE}">
  <ds:schemaRefs>
    <ds:schemaRef ds:uri="ESRI.ArcGIS.Mapping.OfficeIntegration.PowerPointInfo"/>
  </ds:schemaRefs>
</ds:datastoreItem>
</file>

<file path=customXml/itemProps3.xml><?xml version="1.0" encoding="utf-8"?>
<ds:datastoreItem xmlns:ds="http://schemas.openxmlformats.org/officeDocument/2006/customXml" ds:itemID="{50A27275-CF96-4F0F-BF7E-F9590ECB8707}">
  <ds:schemaRefs>
    <ds:schemaRef ds:uri="ESRI.ArcGIS.Mapping.OfficeIntegration.PowerPointInfo"/>
  </ds:schemaRefs>
</ds:datastoreItem>
</file>

<file path=customXml/itemProps4.xml><?xml version="1.0" encoding="utf-8"?>
<ds:datastoreItem xmlns:ds="http://schemas.openxmlformats.org/officeDocument/2006/customXml" ds:itemID="{13AF868D-2E07-4C81-B594-61F46B51CD6C}">
  <ds:schemaRefs>
    <ds:schemaRef ds:uri="ESRI.ArcGIS.Mapping.OfficeIntegration.PowerPointInfo"/>
  </ds:schemaRefs>
</ds:datastoreItem>
</file>

<file path=customXml/itemProps5.xml><?xml version="1.0" encoding="utf-8"?>
<ds:datastoreItem xmlns:ds="http://schemas.openxmlformats.org/officeDocument/2006/customXml" ds:itemID="{CFC5D066-74DF-46D5-9635-1097ECBA55C2}">
  <ds:schemaRefs>
    <ds:schemaRef ds:uri="ESRI.ArcGIS.Mapping.OfficeIntegration.PowerPointInfo"/>
  </ds:schemaRefs>
</ds:datastoreItem>
</file>

<file path=customXml/itemProps6.xml><?xml version="1.0" encoding="utf-8"?>
<ds:datastoreItem xmlns:ds="http://schemas.openxmlformats.org/officeDocument/2006/customXml" ds:itemID="{ADF7B8EA-C919-43CC-B87F-52F93D3A9688}">
  <ds:schemaRefs>
    <ds:schemaRef ds:uri="ESRI.ArcGIS.Mapping.OfficeIntegration.PowerPointInfo"/>
  </ds:schemaRefs>
</ds:datastoreItem>
</file>

<file path=customXml/itemProps7.xml><?xml version="1.0" encoding="utf-8"?>
<ds:datastoreItem xmlns:ds="http://schemas.openxmlformats.org/officeDocument/2006/customXml" ds:itemID="{0BBB0362-10E5-4846-90C5-FEEEE2CB5671}">
  <ds:schemaRefs>
    <ds:schemaRef ds:uri="ESRI.ArcGIS.Mapping.OfficeIntegration.PowerPointInfo"/>
  </ds:schemaRefs>
</ds:datastoreItem>
</file>

<file path=customXml/itemProps8.xml><?xml version="1.0" encoding="utf-8"?>
<ds:datastoreItem xmlns:ds="http://schemas.openxmlformats.org/officeDocument/2006/customXml" ds:itemID="{1433AF07-349C-456A-955A-B8459613E2BE}">
  <ds:schemaRefs>
    <ds:schemaRef ds:uri="ESRI.ArcGIS.Mapping.OfficeIntegration.PowerPointInfo"/>
  </ds:schemaRefs>
</ds:datastoreItem>
</file>

<file path=customXml/itemProps9.xml><?xml version="1.0" encoding="utf-8"?>
<ds:datastoreItem xmlns:ds="http://schemas.openxmlformats.org/officeDocument/2006/customXml" ds:itemID="{76EFFE3D-93BC-4F2B-A9B0-CEAB90A7E2B7}">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Slipstream</Template>
  <TotalTime>901</TotalTime>
  <Words>1414</Words>
  <Application>Microsoft Office PowerPoint</Application>
  <PresentationFormat>On-screen Show (4:3)</PresentationFormat>
  <Paragraphs>325</Paragraphs>
  <Slides>44</Slides>
  <Notes>29</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Slipstream</vt:lpstr>
      <vt:lpstr>Web Maps with Leaflet</vt:lpstr>
      <vt:lpstr>Steps</vt:lpstr>
      <vt:lpstr>Planning</vt:lpstr>
      <vt:lpstr>Data &amp; Metadata</vt:lpstr>
      <vt:lpstr>Geography</vt:lpstr>
      <vt:lpstr>Programming</vt:lpstr>
      <vt:lpstr>Specifics</vt:lpstr>
      <vt:lpstr>MySQL</vt:lpstr>
      <vt:lpstr>MySQL</vt:lpstr>
      <vt:lpstr>MySQL</vt:lpstr>
      <vt:lpstr>SQL</vt:lpstr>
      <vt:lpstr>SQL</vt:lpstr>
      <vt:lpstr>SQL</vt:lpstr>
      <vt:lpstr>Excel: friend or foe?</vt:lpstr>
      <vt:lpstr>Excel: friend or foe?</vt:lpstr>
      <vt:lpstr>GeoJSON</vt:lpstr>
      <vt:lpstr>GeoJSON</vt:lpstr>
      <vt:lpstr>GeoJSON</vt:lpstr>
      <vt:lpstr>GeoJSON</vt:lpstr>
      <vt:lpstr>Leaflet</vt:lpstr>
      <vt:lpstr>Leaflet</vt:lpstr>
      <vt:lpstr>Leaflet</vt:lpstr>
      <vt:lpstr>Leaflet</vt:lpstr>
      <vt:lpstr>Leaflet</vt:lpstr>
      <vt:lpstr>PHP</vt:lpstr>
      <vt:lpstr>PHP</vt:lpstr>
      <vt:lpstr>PHP &amp; Leaflet</vt:lpstr>
      <vt:lpstr>PHP &amp; Leaflet</vt:lpstr>
      <vt:lpstr>Putting it all together</vt:lpstr>
      <vt:lpstr>Connect to MySQL</vt:lpstr>
      <vt:lpstr>Run addslashes (just in case)</vt:lpstr>
      <vt:lpstr>Check for user input</vt:lpstr>
      <vt:lpstr>Set up HTML</vt:lpstr>
      <vt:lpstr>Start Javascript</vt:lpstr>
      <vt:lpstr>Create classes</vt:lpstr>
      <vt:lpstr>Set colors and popup label</vt:lpstr>
      <vt:lpstr>Query data &amp; boundaries</vt:lpstr>
      <vt:lpstr>Write out Javascript</vt:lpstr>
      <vt:lpstr>Write out Javascript</vt:lpstr>
      <vt:lpstr>PowerPoint Presentation</vt:lpstr>
      <vt:lpstr>Test</vt:lpstr>
      <vt:lpstr>Other types of coordinates</vt:lpstr>
      <vt:lpstr>Other types of coordinates</vt:lpstr>
      <vt:lpstr>Questions?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 Maps with Leaflet</dc:title>
  <dc:creator>Xan</dc:creator>
  <cp:lastModifiedBy>Xan</cp:lastModifiedBy>
  <cp:revision>46</cp:revision>
  <cp:lastPrinted>2014-11-20T19:36:01Z</cp:lastPrinted>
  <dcterms:created xsi:type="dcterms:W3CDTF">2014-11-14T17:47:01Z</dcterms:created>
  <dcterms:modified xsi:type="dcterms:W3CDTF">2014-12-08T13:39:09Z</dcterms:modified>
</cp:coreProperties>
</file>